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2" r:id="rId3"/>
    <p:sldId id="284" r:id="rId4"/>
    <p:sldId id="283" r:id="rId5"/>
    <p:sldId id="285" r:id="rId6"/>
    <p:sldId id="286" r:id="rId7"/>
    <p:sldId id="287" r:id="rId8"/>
    <p:sldId id="288" r:id="rId9"/>
    <p:sldId id="289" r:id="rId10"/>
    <p:sldId id="290" r:id="rId11"/>
    <p:sldId id="291" r:id="rId12"/>
    <p:sldId id="265" r:id="rId13"/>
    <p:sldId id="266" r:id="rId14"/>
    <p:sldId id="267" r:id="rId15"/>
    <p:sldId id="268" r:id="rId16"/>
    <p:sldId id="269" r:id="rId17"/>
    <p:sldId id="270" r:id="rId18"/>
    <p:sldId id="271" r:id="rId19"/>
    <p:sldId id="272" r:id="rId20"/>
    <p:sldId id="274" r:id="rId21"/>
    <p:sldId id="276" r:id="rId22"/>
    <p:sldId id="292" r:id="rId23"/>
    <p:sldId id="293" r:id="rId24"/>
    <p:sldId id="294" r:id="rId25"/>
    <p:sldId id="295" r:id="rId26"/>
    <p:sldId id="29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E27"/>
    <a:srgbClr val="187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7" autoAdjust="0"/>
    <p:restoredTop sz="85379" autoAdjust="0"/>
  </p:normalViewPr>
  <p:slideViewPr>
    <p:cSldViewPr snapToGrid="0" showGuides="1">
      <p:cViewPr varScale="1">
        <p:scale>
          <a:sx n="114" d="100"/>
          <a:sy n="114" d="100"/>
        </p:scale>
        <p:origin x="686" y="101"/>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61E4A-3CAD-4F1B-9400-5CA2851B0CB9}" type="doc">
      <dgm:prSet loTypeId="urn:microsoft.com/office/officeart/2008/layout/HalfCircleOrganizationChart" loCatId="hierarchy" qsTypeId="urn:microsoft.com/office/officeart/2005/8/quickstyle/simple5" qsCatId="simple" csTypeId="urn:microsoft.com/office/officeart/2005/8/colors/accent1_2" csCatId="accent1"/>
      <dgm:spPr/>
      <dgm:t>
        <a:bodyPr/>
        <a:lstStyle/>
        <a:p>
          <a:endParaRPr lang="zh-CN" altLang="en-US"/>
        </a:p>
      </dgm:t>
    </dgm:pt>
    <dgm:pt modelId="{BF4F240D-F379-4C60-93B5-776C26B1BBEC}">
      <dgm:prSet custT="1"/>
      <dgm:spPr/>
      <dgm:t>
        <a:bodyPr/>
        <a:lstStyle/>
        <a:p>
          <a:pPr rtl="0"/>
          <a:r>
            <a:rPr lang="en-US" sz="1600" b="1" dirty="0" smtClean="0">
              <a:latin typeface="Arial" panose="020B0604020202020204" pitchFamily="34" charset="0"/>
              <a:cs typeface="Arial" panose="020B0604020202020204" pitchFamily="34" charset="0"/>
            </a:rPr>
            <a:t>Motivation</a:t>
          </a:r>
          <a:endParaRPr lang="zh-CN" sz="1600" b="1" dirty="0">
            <a:latin typeface="Arial" panose="020B0604020202020204" pitchFamily="34" charset="0"/>
            <a:cs typeface="Arial" panose="020B0604020202020204" pitchFamily="34" charset="0"/>
          </a:endParaRPr>
        </a:p>
      </dgm:t>
    </dgm:pt>
    <dgm:pt modelId="{5A661E7A-20F6-449B-BFAE-5CEE162DDC9F}" type="parTrans" cxnId="{3E73C541-2E1A-4B3F-9E04-BA4067D1C01A}">
      <dgm:prSet/>
      <dgm:spPr/>
      <dgm:t>
        <a:bodyPr/>
        <a:lstStyle/>
        <a:p>
          <a:endParaRPr lang="zh-CN" altLang="en-US"/>
        </a:p>
      </dgm:t>
    </dgm:pt>
    <dgm:pt modelId="{ECFA73AB-89B1-4438-8A63-A4C5C8A404CE}" type="sibTrans" cxnId="{3E73C541-2E1A-4B3F-9E04-BA4067D1C01A}">
      <dgm:prSet/>
      <dgm:spPr/>
      <dgm:t>
        <a:bodyPr/>
        <a:lstStyle/>
        <a:p>
          <a:endParaRPr lang="zh-CN" altLang="en-US"/>
        </a:p>
      </dgm:t>
    </dgm:pt>
    <dgm:pt modelId="{A9DF080E-D2A8-4A1E-BAC8-E9D1EF2A54B8}">
      <dgm:prSet/>
      <dgm:spPr/>
      <dgm:t>
        <a:bodyPr/>
        <a:lstStyle/>
        <a:p>
          <a:pPr rtl="0"/>
          <a:r>
            <a:rPr lang="zh-CN" smtClean="0"/>
            <a:t>尽管存在大量</a:t>
          </a:r>
          <a:r>
            <a:rPr lang="en-US" smtClean="0"/>
            <a:t>prefetcher</a:t>
          </a:r>
          <a:r>
            <a:rPr lang="zh-CN" smtClean="0"/>
            <a:t>相关工作，但对应用程序的内存访问行为仍知之甚少</a:t>
          </a:r>
          <a:endParaRPr lang="zh-CN"/>
        </a:p>
      </dgm:t>
    </dgm:pt>
    <dgm:pt modelId="{58DA0903-30CE-4631-AA7E-C5D013BB808C}" type="parTrans" cxnId="{FE787C18-97FE-488E-903E-8D5B04060490}">
      <dgm:prSet/>
      <dgm:spPr/>
      <dgm:t>
        <a:bodyPr/>
        <a:lstStyle/>
        <a:p>
          <a:endParaRPr lang="zh-CN" altLang="en-US"/>
        </a:p>
      </dgm:t>
    </dgm:pt>
    <dgm:pt modelId="{B30CA2A5-D214-4646-8D83-806AC9669E00}" type="sibTrans" cxnId="{FE787C18-97FE-488E-903E-8D5B04060490}">
      <dgm:prSet/>
      <dgm:spPr/>
      <dgm:t>
        <a:bodyPr/>
        <a:lstStyle/>
        <a:p>
          <a:endParaRPr lang="zh-CN" altLang="en-US"/>
        </a:p>
      </dgm:t>
    </dgm:pt>
    <dgm:pt modelId="{5CBA9948-864E-4335-9651-23AD3DCA49BC}">
      <dgm:prSet custT="1"/>
      <dgm:spPr/>
      <dgm:t>
        <a:bodyPr/>
        <a:lstStyle/>
        <a:p>
          <a:pPr rtl="0"/>
          <a:r>
            <a:rPr lang="en-US" sz="1600" b="1" dirty="0" smtClean="0">
              <a:latin typeface="Arial" panose="020B0604020202020204" pitchFamily="34" charset="0"/>
              <a:cs typeface="Arial" panose="020B0604020202020204" pitchFamily="34" charset="0"/>
            </a:rPr>
            <a:t>Objective</a:t>
          </a:r>
          <a:endParaRPr lang="zh-CN" sz="1600" b="1" dirty="0">
            <a:latin typeface="Arial" panose="020B0604020202020204" pitchFamily="34" charset="0"/>
            <a:cs typeface="Arial" panose="020B0604020202020204" pitchFamily="34" charset="0"/>
          </a:endParaRPr>
        </a:p>
      </dgm:t>
    </dgm:pt>
    <dgm:pt modelId="{19048D8C-8FB3-4B87-B297-C1F43DB268EA}" type="parTrans" cxnId="{A30B1710-F74F-4314-9DB0-20E7401CFAFD}">
      <dgm:prSet/>
      <dgm:spPr/>
      <dgm:t>
        <a:bodyPr/>
        <a:lstStyle/>
        <a:p>
          <a:endParaRPr lang="zh-CN" altLang="en-US"/>
        </a:p>
      </dgm:t>
    </dgm:pt>
    <dgm:pt modelId="{27F82977-3ECA-4EBA-88AD-22B1F2317005}" type="sibTrans" cxnId="{A30B1710-F74F-4314-9DB0-20E7401CFAFD}">
      <dgm:prSet/>
      <dgm:spPr/>
      <dgm:t>
        <a:bodyPr/>
        <a:lstStyle/>
        <a:p>
          <a:endParaRPr lang="zh-CN" altLang="en-US"/>
        </a:p>
      </dgm:t>
    </dgm:pt>
    <dgm:pt modelId="{284B960A-EF2C-43C3-BA01-4CBAD6806FCD}">
      <dgm:prSet/>
      <dgm:spPr/>
      <dgm:t>
        <a:bodyPr/>
        <a:lstStyle/>
        <a:p>
          <a:pPr rtl="0"/>
          <a:r>
            <a:rPr lang="zh-CN" smtClean="0"/>
            <a:t>提出一种新颖的方法学来对应用程序的内存访问模式进行分类，从而就某些</a:t>
          </a:r>
          <a:r>
            <a:rPr lang="en-US" smtClean="0"/>
            <a:t>prefetcher</a:t>
          </a:r>
          <a:r>
            <a:rPr lang="zh-CN" smtClean="0"/>
            <a:t>的实用性进行充分的信息推理</a:t>
          </a:r>
          <a:endParaRPr lang="zh-CN"/>
        </a:p>
      </dgm:t>
    </dgm:pt>
    <dgm:pt modelId="{C29F0A6D-0E9F-4AD6-920A-5F1026560A62}" type="parTrans" cxnId="{EE1DF56C-4D7E-411A-A573-BCCE3B362018}">
      <dgm:prSet/>
      <dgm:spPr/>
      <dgm:t>
        <a:bodyPr/>
        <a:lstStyle/>
        <a:p>
          <a:endParaRPr lang="zh-CN" altLang="en-US"/>
        </a:p>
      </dgm:t>
    </dgm:pt>
    <dgm:pt modelId="{85E3A6A4-7A49-4C12-BC4F-FA42638A1B35}" type="sibTrans" cxnId="{EE1DF56C-4D7E-411A-A573-BCCE3B362018}">
      <dgm:prSet/>
      <dgm:spPr/>
      <dgm:t>
        <a:bodyPr/>
        <a:lstStyle/>
        <a:p>
          <a:endParaRPr lang="zh-CN" altLang="en-US"/>
        </a:p>
      </dgm:t>
    </dgm:pt>
    <dgm:pt modelId="{E3C30A75-9D2E-4A42-BB92-969F779C573B}">
      <dgm:prSet/>
      <dgm:spPr/>
      <dgm:t>
        <a:bodyPr/>
        <a:lstStyle/>
        <a:p>
          <a:pPr rtl="0"/>
          <a:r>
            <a:rPr lang="zh-CN" smtClean="0"/>
            <a:t>对</a:t>
          </a:r>
          <a:r>
            <a:rPr lang="en-US" smtClean="0"/>
            <a:t>prefetcher</a:t>
          </a:r>
          <a:r>
            <a:rPr lang="zh-CN" smtClean="0"/>
            <a:t>的及时性和重要性进行推理，从而揭示现有</a:t>
          </a:r>
          <a:r>
            <a:rPr lang="en-US" smtClean="0"/>
            <a:t>prefetcher</a:t>
          </a:r>
          <a:r>
            <a:rPr lang="zh-CN" smtClean="0"/>
            <a:t>的局限性</a:t>
          </a:r>
          <a:endParaRPr lang="zh-CN"/>
        </a:p>
      </dgm:t>
    </dgm:pt>
    <dgm:pt modelId="{41B3F233-2863-46CD-8099-C54CD4E28A48}" type="parTrans" cxnId="{E7CF98D0-0DD9-4A87-8A00-097C8553BD88}">
      <dgm:prSet/>
      <dgm:spPr/>
      <dgm:t>
        <a:bodyPr/>
        <a:lstStyle/>
        <a:p>
          <a:endParaRPr lang="zh-CN" altLang="en-US"/>
        </a:p>
      </dgm:t>
    </dgm:pt>
    <dgm:pt modelId="{E8583F08-B92D-4F8F-A5AB-F3D6FEE7F69C}" type="sibTrans" cxnId="{E7CF98D0-0DD9-4A87-8A00-097C8553BD88}">
      <dgm:prSet/>
      <dgm:spPr/>
      <dgm:t>
        <a:bodyPr/>
        <a:lstStyle/>
        <a:p>
          <a:endParaRPr lang="zh-CN" altLang="en-US"/>
        </a:p>
      </dgm:t>
    </dgm:pt>
    <dgm:pt modelId="{18FB40A1-BB93-4572-9321-E61DFD9FC585}">
      <dgm:prSet/>
      <dgm:spPr/>
      <dgm:t>
        <a:bodyPr/>
        <a:lstStyle/>
        <a:p>
          <a:pPr rtl="0"/>
          <a:r>
            <a:rPr lang="zh-CN" smtClean="0"/>
            <a:t>提出一种软件预取注入方法，预取效果胜过最新的硬件</a:t>
          </a:r>
          <a:r>
            <a:rPr lang="en-US" smtClean="0"/>
            <a:t>prefetcher</a:t>
          </a:r>
          <a:endParaRPr lang="zh-CN"/>
        </a:p>
      </dgm:t>
    </dgm:pt>
    <dgm:pt modelId="{DA9BBD12-9E9B-4607-8192-A4E353D84ABE}" type="parTrans" cxnId="{D80724A7-F068-42A0-A001-BC42CB0CC6B2}">
      <dgm:prSet/>
      <dgm:spPr/>
      <dgm:t>
        <a:bodyPr/>
        <a:lstStyle/>
        <a:p>
          <a:endParaRPr lang="zh-CN" altLang="en-US"/>
        </a:p>
      </dgm:t>
    </dgm:pt>
    <dgm:pt modelId="{D73EB401-E8E6-4F14-ABC8-134FEE00067E}" type="sibTrans" cxnId="{D80724A7-F068-42A0-A001-BC42CB0CC6B2}">
      <dgm:prSet/>
      <dgm:spPr/>
      <dgm:t>
        <a:bodyPr/>
        <a:lstStyle/>
        <a:p>
          <a:endParaRPr lang="zh-CN" altLang="en-US"/>
        </a:p>
      </dgm:t>
    </dgm:pt>
    <dgm:pt modelId="{D7736D0D-1322-4376-B3FE-F57FCF2DA112}" type="pres">
      <dgm:prSet presAssocID="{C6B61E4A-3CAD-4F1B-9400-5CA2851B0CB9}" presName="Name0" presStyleCnt="0">
        <dgm:presLayoutVars>
          <dgm:orgChart val="1"/>
          <dgm:chPref val="1"/>
          <dgm:dir/>
          <dgm:animOne val="branch"/>
          <dgm:animLvl val="lvl"/>
          <dgm:resizeHandles/>
        </dgm:presLayoutVars>
      </dgm:prSet>
      <dgm:spPr/>
    </dgm:pt>
    <dgm:pt modelId="{291720BE-7BF8-437C-B5BC-6C21ABE4E0C3}" type="pres">
      <dgm:prSet presAssocID="{BF4F240D-F379-4C60-93B5-776C26B1BBEC}" presName="hierRoot1" presStyleCnt="0">
        <dgm:presLayoutVars>
          <dgm:hierBranch val="init"/>
        </dgm:presLayoutVars>
      </dgm:prSet>
      <dgm:spPr/>
    </dgm:pt>
    <dgm:pt modelId="{C816C255-0335-406A-AFB2-6F944AC8EA0B}" type="pres">
      <dgm:prSet presAssocID="{BF4F240D-F379-4C60-93B5-776C26B1BBEC}" presName="rootComposite1" presStyleCnt="0"/>
      <dgm:spPr/>
    </dgm:pt>
    <dgm:pt modelId="{E9637E1B-3D4B-40EA-ABE0-1961E83A6A02}" type="pres">
      <dgm:prSet presAssocID="{BF4F240D-F379-4C60-93B5-776C26B1BBEC}" presName="rootText1" presStyleLbl="alignAcc1" presStyleIdx="0" presStyleCnt="0">
        <dgm:presLayoutVars>
          <dgm:chPref val="3"/>
        </dgm:presLayoutVars>
      </dgm:prSet>
      <dgm:spPr/>
    </dgm:pt>
    <dgm:pt modelId="{A7C605D0-6A5F-43DE-B6EB-0E95A1702B9B}" type="pres">
      <dgm:prSet presAssocID="{BF4F240D-F379-4C60-93B5-776C26B1BBEC}" presName="topArc1" presStyleLbl="parChTrans1D1" presStyleIdx="0" presStyleCnt="12"/>
      <dgm:spPr/>
    </dgm:pt>
    <dgm:pt modelId="{E972E25E-E245-4300-A48B-B84F0C6D0DBA}" type="pres">
      <dgm:prSet presAssocID="{BF4F240D-F379-4C60-93B5-776C26B1BBEC}" presName="bottomArc1" presStyleLbl="parChTrans1D1" presStyleIdx="1" presStyleCnt="12"/>
      <dgm:spPr/>
    </dgm:pt>
    <dgm:pt modelId="{55C66C43-9996-448E-9686-6DA283868F08}" type="pres">
      <dgm:prSet presAssocID="{BF4F240D-F379-4C60-93B5-776C26B1BBEC}" presName="topConnNode1" presStyleLbl="node1" presStyleIdx="0" presStyleCnt="0"/>
      <dgm:spPr/>
    </dgm:pt>
    <dgm:pt modelId="{26211191-B199-4A77-81AD-14039169C28A}" type="pres">
      <dgm:prSet presAssocID="{BF4F240D-F379-4C60-93B5-776C26B1BBEC}" presName="hierChild2" presStyleCnt="0"/>
      <dgm:spPr/>
    </dgm:pt>
    <dgm:pt modelId="{A1D0A45A-101B-4661-AE2A-6C254D73F1B4}" type="pres">
      <dgm:prSet presAssocID="{58DA0903-30CE-4631-AA7E-C5D013BB808C}" presName="Name28" presStyleLbl="parChTrans1D2" presStyleIdx="0" presStyleCnt="4"/>
      <dgm:spPr/>
    </dgm:pt>
    <dgm:pt modelId="{EF888CEB-C275-4343-A8C0-B384C25F5E96}" type="pres">
      <dgm:prSet presAssocID="{A9DF080E-D2A8-4A1E-BAC8-E9D1EF2A54B8}" presName="hierRoot2" presStyleCnt="0">
        <dgm:presLayoutVars>
          <dgm:hierBranch val="init"/>
        </dgm:presLayoutVars>
      </dgm:prSet>
      <dgm:spPr/>
    </dgm:pt>
    <dgm:pt modelId="{8840BD3A-5FBB-4F04-8627-AE22594A2E35}" type="pres">
      <dgm:prSet presAssocID="{A9DF080E-D2A8-4A1E-BAC8-E9D1EF2A54B8}" presName="rootComposite2" presStyleCnt="0"/>
      <dgm:spPr/>
    </dgm:pt>
    <dgm:pt modelId="{7DDE3A6B-112C-42F8-B9F3-33D8A8E77513}" type="pres">
      <dgm:prSet presAssocID="{A9DF080E-D2A8-4A1E-BAC8-E9D1EF2A54B8}" presName="rootText2" presStyleLbl="alignAcc1" presStyleIdx="0" presStyleCnt="0">
        <dgm:presLayoutVars>
          <dgm:chPref val="3"/>
        </dgm:presLayoutVars>
      </dgm:prSet>
      <dgm:spPr/>
    </dgm:pt>
    <dgm:pt modelId="{EAF23E05-3F4A-4B0A-902F-9CAD7B923494}" type="pres">
      <dgm:prSet presAssocID="{A9DF080E-D2A8-4A1E-BAC8-E9D1EF2A54B8}" presName="topArc2" presStyleLbl="parChTrans1D1" presStyleIdx="2" presStyleCnt="12"/>
      <dgm:spPr/>
    </dgm:pt>
    <dgm:pt modelId="{5298CC23-B7CC-42E4-AF88-5516AD13CE3D}" type="pres">
      <dgm:prSet presAssocID="{A9DF080E-D2A8-4A1E-BAC8-E9D1EF2A54B8}" presName="bottomArc2" presStyleLbl="parChTrans1D1" presStyleIdx="3" presStyleCnt="12"/>
      <dgm:spPr/>
    </dgm:pt>
    <dgm:pt modelId="{11C7585F-2747-432D-93C2-2A914B3E5D4B}" type="pres">
      <dgm:prSet presAssocID="{A9DF080E-D2A8-4A1E-BAC8-E9D1EF2A54B8}" presName="topConnNode2" presStyleLbl="node2" presStyleIdx="0" presStyleCnt="0"/>
      <dgm:spPr/>
    </dgm:pt>
    <dgm:pt modelId="{7832697A-2CB9-4726-A098-C5ED1DB05475}" type="pres">
      <dgm:prSet presAssocID="{A9DF080E-D2A8-4A1E-BAC8-E9D1EF2A54B8}" presName="hierChild4" presStyleCnt="0"/>
      <dgm:spPr/>
    </dgm:pt>
    <dgm:pt modelId="{88E5A582-F349-48FF-9122-28A6003254C5}" type="pres">
      <dgm:prSet presAssocID="{A9DF080E-D2A8-4A1E-BAC8-E9D1EF2A54B8}" presName="hierChild5" presStyleCnt="0"/>
      <dgm:spPr/>
    </dgm:pt>
    <dgm:pt modelId="{3C5A74BB-9F1C-4BEF-B069-2D58489E1F5B}" type="pres">
      <dgm:prSet presAssocID="{BF4F240D-F379-4C60-93B5-776C26B1BBEC}" presName="hierChild3" presStyleCnt="0"/>
      <dgm:spPr/>
    </dgm:pt>
    <dgm:pt modelId="{0E388522-EC9D-40B4-9B00-9A5D2B1482E4}" type="pres">
      <dgm:prSet presAssocID="{5CBA9948-864E-4335-9651-23AD3DCA49BC}" presName="hierRoot1" presStyleCnt="0">
        <dgm:presLayoutVars>
          <dgm:hierBranch val="init"/>
        </dgm:presLayoutVars>
      </dgm:prSet>
      <dgm:spPr/>
    </dgm:pt>
    <dgm:pt modelId="{C819F0C7-3326-44E4-B9C6-BDF6EC542AF9}" type="pres">
      <dgm:prSet presAssocID="{5CBA9948-864E-4335-9651-23AD3DCA49BC}" presName="rootComposite1" presStyleCnt="0"/>
      <dgm:spPr/>
    </dgm:pt>
    <dgm:pt modelId="{AF3042F9-DBFE-4D30-A7B0-C06DE9541CE0}" type="pres">
      <dgm:prSet presAssocID="{5CBA9948-864E-4335-9651-23AD3DCA49BC}" presName="rootText1" presStyleLbl="alignAcc1" presStyleIdx="0" presStyleCnt="0">
        <dgm:presLayoutVars>
          <dgm:chPref val="3"/>
        </dgm:presLayoutVars>
      </dgm:prSet>
      <dgm:spPr/>
    </dgm:pt>
    <dgm:pt modelId="{F898FAC9-AE6C-46D1-9240-D16E6376BBC2}" type="pres">
      <dgm:prSet presAssocID="{5CBA9948-864E-4335-9651-23AD3DCA49BC}" presName="topArc1" presStyleLbl="parChTrans1D1" presStyleIdx="4" presStyleCnt="12"/>
      <dgm:spPr/>
    </dgm:pt>
    <dgm:pt modelId="{401E53A7-71FA-4C9B-98EA-97A229B80EC0}" type="pres">
      <dgm:prSet presAssocID="{5CBA9948-864E-4335-9651-23AD3DCA49BC}" presName="bottomArc1" presStyleLbl="parChTrans1D1" presStyleIdx="5" presStyleCnt="12"/>
      <dgm:spPr/>
    </dgm:pt>
    <dgm:pt modelId="{0CAE22F1-4C29-4172-B1E4-689EF9A4CEA9}" type="pres">
      <dgm:prSet presAssocID="{5CBA9948-864E-4335-9651-23AD3DCA49BC}" presName="topConnNode1" presStyleLbl="node1" presStyleIdx="0" presStyleCnt="0"/>
      <dgm:spPr/>
    </dgm:pt>
    <dgm:pt modelId="{C9DF497F-3A11-4BE5-8803-923FAF7E1FEC}" type="pres">
      <dgm:prSet presAssocID="{5CBA9948-864E-4335-9651-23AD3DCA49BC}" presName="hierChild2" presStyleCnt="0"/>
      <dgm:spPr/>
    </dgm:pt>
    <dgm:pt modelId="{FE33E10C-F94C-4CEE-A5D7-B77810C2F544}" type="pres">
      <dgm:prSet presAssocID="{C29F0A6D-0E9F-4AD6-920A-5F1026560A62}" presName="Name28" presStyleLbl="parChTrans1D2" presStyleIdx="1" presStyleCnt="4"/>
      <dgm:spPr/>
    </dgm:pt>
    <dgm:pt modelId="{326AC282-506A-4654-A249-CC8056C997F5}" type="pres">
      <dgm:prSet presAssocID="{284B960A-EF2C-43C3-BA01-4CBAD6806FCD}" presName="hierRoot2" presStyleCnt="0">
        <dgm:presLayoutVars>
          <dgm:hierBranch val="init"/>
        </dgm:presLayoutVars>
      </dgm:prSet>
      <dgm:spPr/>
    </dgm:pt>
    <dgm:pt modelId="{404BD383-680F-479B-A5F6-AB7E06636571}" type="pres">
      <dgm:prSet presAssocID="{284B960A-EF2C-43C3-BA01-4CBAD6806FCD}" presName="rootComposite2" presStyleCnt="0"/>
      <dgm:spPr/>
    </dgm:pt>
    <dgm:pt modelId="{E986C679-F1E1-4B0B-98CB-A45A7D11D4A2}" type="pres">
      <dgm:prSet presAssocID="{284B960A-EF2C-43C3-BA01-4CBAD6806FCD}" presName="rootText2" presStyleLbl="alignAcc1" presStyleIdx="0" presStyleCnt="0">
        <dgm:presLayoutVars>
          <dgm:chPref val="3"/>
        </dgm:presLayoutVars>
      </dgm:prSet>
      <dgm:spPr/>
    </dgm:pt>
    <dgm:pt modelId="{EB15F735-115E-41A9-95E9-D0C2E7C24DF7}" type="pres">
      <dgm:prSet presAssocID="{284B960A-EF2C-43C3-BA01-4CBAD6806FCD}" presName="topArc2" presStyleLbl="parChTrans1D1" presStyleIdx="6" presStyleCnt="12"/>
      <dgm:spPr/>
    </dgm:pt>
    <dgm:pt modelId="{496859E8-2201-4498-8F02-0AD6FA16F3C4}" type="pres">
      <dgm:prSet presAssocID="{284B960A-EF2C-43C3-BA01-4CBAD6806FCD}" presName="bottomArc2" presStyleLbl="parChTrans1D1" presStyleIdx="7" presStyleCnt="12"/>
      <dgm:spPr/>
    </dgm:pt>
    <dgm:pt modelId="{D7042570-5BD4-4E17-A589-1E55027DF3FF}" type="pres">
      <dgm:prSet presAssocID="{284B960A-EF2C-43C3-BA01-4CBAD6806FCD}" presName="topConnNode2" presStyleLbl="node2" presStyleIdx="0" presStyleCnt="0"/>
      <dgm:spPr/>
    </dgm:pt>
    <dgm:pt modelId="{2B3E97D5-4F62-441F-B0C6-E43185F42EF7}" type="pres">
      <dgm:prSet presAssocID="{284B960A-EF2C-43C3-BA01-4CBAD6806FCD}" presName="hierChild4" presStyleCnt="0"/>
      <dgm:spPr/>
    </dgm:pt>
    <dgm:pt modelId="{5E3B5EF1-C501-4270-837C-F9B4A88EBAD1}" type="pres">
      <dgm:prSet presAssocID="{284B960A-EF2C-43C3-BA01-4CBAD6806FCD}" presName="hierChild5" presStyleCnt="0"/>
      <dgm:spPr/>
    </dgm:pt>
    <dgm:pt modelId="{DDD7A65C-0165-4191-8C6C-5747A07B91F8}" type="pres">
      <dgm:prSet presAssocID="{41B3F233-2863-46CD-8099-C54CD4E28A48}" presName="Name28" presStyleLbl="parChTrans1D2" presStyleIdx="2" presStyleCnt="4"/>
      <dgm:spPr/>
    </dgm:pt>
    <dgm:pt modelId="{AA8C2004-69B0-4CFE-93A7-561D7EB05C00}" type="pres">
      <dgm:prSet presAssocID="{E3C30A75-9D2E-4A42-BB92-969F779C573B}" presName="hierRoot2" presStyleCnt="0">
        <dgm:presLayoutVars>
          <dgm:hierBranch val="init"/>
        </dgm:presLayoutVars>
      </dgm:prSet>
      <dgm:spPr/>
    </dgm:pt>
    <dgm:pt modelId="{9DBE29A1-7D8A-4A22-840A-A197957C49B9}" type="pres">
      <dgm:prSet presAssocID="{E3C30A75-9D2E-4A42-BB92-969F779C573B}" presName="rootComposite2" presStyleCnt="0"/>
      <dgm:spPr/>
    </dgm:pt>
    <dgm:pt modelId="{A240CA85-81E8-4DCA-A446-952A2962981C}" type="pres">
      <dgm:prSet presAssocID="{E3C30A75-9D2E-4A42-BB92-969F779C573B}" presName="rootText2" presStyleLbl="alignAcc1" presStyleIdx="0" presStyleCnt="0">
        <dgm:presLayoutVars>
          <dgm:chPref val="3"/>
        </dgm:presLayoutVars>
      </dgm:prSet>
      <dgm:spPr/>
    </dgm:pt>
    <dgm:pt modelId="{A7F1D166-347A-4099-BDE7-2032E98EE9AA}" type="pres">
      <dgm:prSet presAssocID="{E3C30A75-9D2E-4A42-BB92-969F779C573B}" presName="topArc2" presStyleLbl="parChTrans1D1" presStyleIdx="8" presStyleCnt="12"/>
      <dgm:spPr/>
    </dgm:pt>
    <dgm:pt modelId="{86A33183-767C-4A11-AC82-8F3246B7EE6B}" type="pres">
      <dgm:prSet presAssocID="{E3C30A75-9D2E-4A42-BB92-969F779C573B}" presName="bottomArc2" presStyleLbl="parChTrans1D1" presStyleIdx="9" presStyleCnt="12"/>
      <dgm:spPr/>
    </dgm:pt>
    <dgm:pt modelId="{48C3A1DD-0242-4D17-9384-25EFD7D1A224}" type="pres">
      <dgm:prSet presAssocID="{E3C30A75-9D2E-4A42-BB92-969F779C573B}" presName="topConnNode2" presStyleLbl="node2" presStyleIdx="0" presStyleCnt="0"/>
      <dgm:spPr/>
    </dgm:pt>
    <dgm:pt modelId="{4B318DAD-9C01-40D3-BE96-C76B804753D7}" type="pres">
      <dgm:prSet presAssocID="{E3C30A75-9D2E-4A42-BB92-969F779C573B}" presName="hierChild4" presStyleCnt="0"/>
      <dgm:spPr/>
    </dgm:pt>
    <dgm:pt modelId="{6E316F1B-0BC7-49FB-A100-5A1473E58FB8}" type="pres">
      <dgm:prSet presAssocID="{E3C30A75-9D2E-4A42-BB92-969F779C573B}" presName="hierChild5" presStyleCnt="0"/>
      <dgm:spPr/>
    </dgm:pt>
    <dgm:pt modelId="{D61B198A-96A8-43BA-B405-DCB9F6B1F5DC}" type="pres">
      <dgm:prSet presAssocID="{DA9BBD12-9E9B-4607-8192-A4E353D84ABE}" presName="Name28" presStyleLbl="parChTrans1D2" presStyleIdx="3" presStyleCnt="4"/>
      <dgm:spPr/>
    </dgm:pt>
    <dgm:pt modelId="{DE931D2C-C051-4100-963B-78C208D93227}" type="pres">
      <dgm:prSet presAssocID="{18FB40A1-BB93-4572-9321-E61DFD9FC585}" presName="hierRoot2" presStyleCnt="0">
        <dgm:presLayoutVars>
          <dgm:hierBranch val="init"/>
        </dgm:presLayoutVars>
      </dgm:prSet>
      <dgm:spPr/>
    </dgm:pt>
    <dgm:pt modelId="{53936C29-677F-48A7-B47A-929BFECED096}" type="pres">
      <dgm:prSet presAssocID="{18FB40A1-BB93-4572-9321-E61DFD9FC585}" presName="rootComposite2" presStyleCnt="0"/>
      <dgm:spPr/>
    </dgm:pt>
    <dgm:pt modelId="{DCAA309A-C6EC-4E4D-80E2-5D8BB956F497}" type="pres">
      <dgm:prSet presAssocID="{18FB40A1-BB93-4572-9321-E61DFD9FC585}" presName="rootText2" presStyleLbl="alignAcc1" presStyleIdx="0" presStyleCnt="0">
        <dgm:presLayoutVars>
          <dgm:chPref val="3"/>
        </dgm:presLayoutVars>
      </dgm:prSet>
      <dgm:spPr/>
    </dgm:pt>
    <dgm:pt modelId="{719CFC6F-EDD4-4885-8152-DD586ADAE6A7}" type="pres">
      <dgm:prSet presAssocID="{18FB40A1-BB93-4572-9321-E61DFD9FC585}" presName="topArc2" presStyleLbl="parChTrans1D1" presStyleIdx="10" presStyleCnt="12"/>
      <dgm:spPr/>
    </dgm:pt>
    <dgm:pt modelId="{8AF3347F-6073-4C85-9F7E-752A33D98B0A}" type="pres">
      <dgm:prSet presAssocID="{18FB40A1-BB93-4572-9321-E61DFD9FC585}" presName="bottomArc2" presStyleLbl="parChTrans1D1" presStyleIdx="11" presStyleCnt="12"/>
      <dgm:spPr/>
    </dgm:pt>
    <dgm:pt modelId="{11EDDD98-8D16-4B0C-BC14-7360A986C23D}" type="pres">
      <dgm:prSet presAssocID="{18FB40A1-BB93-4572-9321-E61DFD9FC585}" presName="topConnNode2" presStyleLbl="node2" presStyleIdx="0" presStyleCnt="0"/>
      <dgm:spPr/>
    </dgm:pt>
    <dgm:pt modelId="{7F5368E8-16D0-4852-8D8C-84385574F93B}" type="pres">
      <dgm:prSet presAssocID="{18FB40A1-BB93-4572-9321-E61DFD9FC585}" presName="hierChild4" presStyleCnt="0"/>
      <dgm:spPr/>
    </dgm:pt>
    <dgm:pt modelId="{93A19436-D4D0-4AB8-BBF8-217BB059D2E8}" type="pres">
      <dgm:prSet presAssocID="{18FB40A1-BB93-4572-9321-E61DFD9FC585}" presName="hierChild5" presStyleCnt="0"/>
      <dgm:spPr/>
    </dgm:pt>
    <dgm:pt modelId="{A3565064-F696-4D2F-A774-A8BEDD4C57BD}" type="pres">
      <dgm:prSet presAssocID="{5CBA9948-864E-4335-9651-23AD3DCA49BC}" presName="hierChild3" presStyleCnt="0"/>
      <dgm:spPr/>
    </dgm:pt>
  </dgm:ptLst>
  <dgm:cxnLst>
    <dgm:cxn modelId="{036D1752-E42C-44A1-968E-CCBADFCCEEC3}" type="presOf" srcId="{A9DF080E-D2A8-4A1E-BAC8-E9D1EF2A54B8}" destId="{11C7585F-2747-432D-93C2-2A914B3E5D4B}" srcOrd="1" destOrd="0" presId="urn:microsoft.com/office/officeart/2008/layout/HalfCircleOrganizationChart"/>
    <dgm:cxn modelId="{AE35B6AF-A331-4E83-A001-45681BF65BBD}" type="presOf" srcId="{284B960A-EF2C-43C3-BA01-4CBAD6806FCD}" destId="{D7042570-5BD4-4E17-A589-1E55027DF3FF}" srcOrd="1" destOrd="0" presId="urn:microsoft.com/office/officeart/2008/layout/HalfCircleOrganizationChart"/>
    <dgm:cxn modelId="{FE787C18-97FE-488E-903E-8D5B04060490}" srcId="{BF4F240D-F379-4C60-93B5-776C26B1BBEC}" destId="{A9DF080E-D2A8-4A1E-BAC8-E9D1EF2A54B8}" srcOrd="0" destOrd="0" parTransId="{58DA0903-30CE-4631-AA7E-C5D013BB808C}" sibTransId="{B30CA2A5-D214-4646-8D83-806AC9669E00}"/>
    <dgm:cxn modelId="{E8659A3E-36F1-4509-ADD9-F9F3AA62B902}" type="presOf" srcId="{E3C30A75-9D2E-4A42-BB92-969F779C573B}" destId="{48C3A1DD-0242-4D17-9384-25EFD7D1A224}" srcOrd="1" destOrd="0" presId="urn:microsoft.com/office/officeart/2008/layout/HalfCircleOrganizationChart"/>
    <dgm:cxn modelId="{41491B55-D79D-4864-ADD8-99D79CBF7C08}" type="presOf" srcId="{BF4F240D-F379-4C60-93B5-776C26B1BBEC}" destId="{55C66C43-9996-448E-9686-6DA283868F08}" srcOrd="1" destOrd="0" presId="urn:microsoft.com/office/officeart/2008/layout/HalfCircleOrganizationChart"/>
    <dgm:cxn modelId="{A30B1710-F74F-4314-9DB0-20E7401CFAFD}" srcId="{C6B61E4A-3CAD-4F1B-9400-5CA2851B0CB9}" destId="{5CBA9948-864E-4335-9651-23AD3DCA49BC}" srcOrd="1" destOrd="0" parTransId="{19048D8C-8FB3-4B87-B297-C1F43DB268EA}" sibTransId="{27F82977-3ECA-4EBA-88AD-22B1F2317005}"/>
    <dgm:cxn modelId="{FBAE4088-C654-4005-BF83-494959B88CD2}" type="presOf" srcId="{A9DF080E-D2A8-4A1E-BAC8-E9D1EF2A54B8}" destId="{7DDE3A6B-112C-42F8-B9F3-33D8A8E77513}" srcOrd="0" destOrd="0" presId="urn:microsoft.com/office/officeart/2008/layout/HalfCircleOrganizationChart"/>
    <dgm:cxn modelId="{9423E5BC-2855-47B5-92A1-222C0DDF75A1}" type="presOf" srcId="{BF4F240D-F379-4C60-93B5-776C26B1BBEC}" destId="{E9637E1B-3D4B-40EA-ABE0-1961E83A6A02}" srcOrd="0" destOrd="0" presId="urn:microsoft.com/office/officeart/2008/layout/HalfCircleOrganizationChart"/>
    <dgm:cxn modelId="{3E73C541-2E1A-4B3F-9E04-BA4067D1C01A}" srcId="{C6B61E4A-3CAD-4F1B-9400-5CA2851B0CB9}" destId="{BF4F240D-F379-4C60-93B5-776C26B1BBEC}" srcOrd="0" destOrd="0" parTransId="{5A661E7A-20F6-449B-BFAE-5CEE162DDC9F}" sibTransId="{ECFA73AB-89B1-4438-8A63-A4C5C8A404CE}"/>
    <dgm:cxn modelId="{CFEA323C-0CA5-4169-BD1F-521E9023A15E}" type="presOf" srcId="{E3C30A75-9D2E-4A42-BB92-969F779C573B}" destId="{A240CA85-81E8-4DCA-A446-952A2962981C}" srcOrd="0" destOrd="0" presId="urn:microsoft.com/office/officeart/2008/layout/HalfCircleOrganizationChart"/>
    <dgm:cxn modelId="{5AFB597A-BFF8-4B79-A7B2-535D6D2751CA}" type="presOf" srcId="{18FB40A1-BB93-4572-9321-E61DFD9FC585}" destId="{DCAA309A-C6EC-4E4D-80E2-5D8BB956F497}" srcOrd="0" destOrd="0" presId="urn:microsoft.com/office/officeart/2008/layout/HalfCircleOrganizationChart"/>
    <dgm:cxn modelId="{E7CF98D0-0DD9-4A87-8A00-097C8553BD88}" srcId="{5CBA9948-864E-4335-9651-23AD3DCA49BC}" destId="{E3C30A75-9D2E-4A42-BB92-969F779C573B}" srcOrd="1" destOrd="0" parTransId="{41B3F233-2863-46CD-8099-C54CD4E28A48}" sibTransId="{E8583F08-B92D-4F8F-A5AB-F3D6FEE7F69C}"/>
    <dgm:cxn modelId="{6CEE6DDE-ABC3-4C84-89EE-D712ECB2D2A2}" type="presOf" srcId="{C29F0A6D-0E9F-4AD6-920A-5F1026560A62}" destId="{FE33E10C-F94C-4CEE-A5D7-B77810C2F544}" srcOrd="0" destOrd="0" presId="urn:microsoft.com/office/officeart/2008/layout/HalfCircleOrganizationChart"/>
    <dgm:cxn modelId="{9E2849DC-DF03-4D3F-9802-FC08DD59DA08}" type="presOf" srcId="{DA9BBD12-9E9B-4607-8192-A4E353D84ABE}" destId="{D61B198A-96A8-43BA-B405-DCB9F6B1F5DC}" srcOrd="0" destOrd="0" presId="urn:microsoft.com/office/officeart/2008/layout/HalfCircleOrganizationChart"/>
    <dgm:cxn modelId="{9BB122D5-6FA0-4E5A-A472-BE3B8C075996}" type="presOf" srcId="{58DA0903-30CE-4631-AA7E-C5D013BB808C}" destId="{A1D0A45A-101B-4661-AE2A-6C254D73F1B4}" srcOrd="0" destOrd="0" presId="urn:microsoft.com/office/officeart/2008/layout/HalfCircleOrganizationChart"/>
    <dgm:cxn modelId="{785B5EC6-2807-46DF-8E37-0BEFD7F0C0B3}" type="presOf" srcId="{18FB40A1-BB93-4572-9321-E61DFD9FC585}" destId="{11EDDD98-8D16-4B0C-BC14-7360A986C23D}" srcOrd="1" destOrd="0" presId="urn:microsoft.com/office/officeart/2008/layout/HalfCircleOrganizationChart"/>
    <dgm:cxn modelId="{E387BEFA-20C2-45E4-9B5F-3D3209A69BB6}" type="presOf" srcId="{5CBA9948-864E-4335-9651-23AD3DCA49BC}" destId="{0CAE22F1-4C29-4172-B1E4-689EF9A4CEA9}" srcOrd="1" destOrd="0" presId="urn:microsoft.com/office/officeart/2008/layout/HalfCircleOrganizationChart"/>
    <dgm:cxn modelId="{783AE203-166B-44E1-B6C5-4720E79E8B4D}" type="presOf" srcId="{5CBA9948-864E-4335-9651-23AD3DCA49BC}" destId="{AF3042F9-DBFE-4D30-A7B0-C06DE9541CE0}" srcOrd="0" destOrd="0" presId="urn:microsoft.com/office/officeart/2008/layout/HalfCircleOrganizationChart"/>
    <dgm:cxn modelId="{29D3BDBC-04F5-4823-AB28-260D10FA2EDB}" type="presOf" srcId="{C6B61E4A-3CAD-4F1B-9400-5CA2851B0CB9}" destId="{D7736D0D-1322-4376-B3FE-F57FCF2DA112}" srcOrd="0" destOrd="0" presId="urn:microsoft.com/office/officeart/2008/layout/HalfCircleOrganizationChart"/>
    <dgm:cxn modelId="{F4D9C24D-FEEB-41EC-96EF-579A18D836BA}" type="presOf" srcId="{41B3F233-2863-46CD-8099-C54CD4E28A48}" destId="{DDD7A65C-0165-4191-8C6C-5747A07B91F8}" srcOrd="0" destOrd="0" presId="urn:microsoft.com/office/officeart/2008/layout/HalfCircleOrganizationChart"/>
    <dgm:cxn modelId="{882C9D06-FB13-4350-9E70-F32245E1406F}" type="presOf" srcId="{284B960A-EF2C-43C3-BA01-4CBAD6806FCD}" destId="{E986C679-F1E1-4B0B-98CB-A45A7D11D4A2}" srcOrd="0" destOrd="0" presId="urn:microsoft.com/office/officeart/2008/layout/HalfCircleOrganizationChart"/>
    <dgm:cxn modelId="{EE1DF56C-4D7E-411A-A573-BCCE3B362018}" srcId="{5CBA9948-864E-4335-9651-23AD3DCA49BC}" destId="{284B960A-EF2C-43C3-BA01-4CBAD6806FCD}" srcOrd="0" destOrd="0" parTransId="{C29F0A6D-0E9F-4AD6-920A-5F1026560A62}" sibTransId="{85E3A6A4-7A49-4C12-BC4F-FA42638A1B35}"/>
    <dgm:cxn modelId="{D80724A7-F068-42A0-A001-BC42CB0CC6B2}" srcId="{5CBA9948-864E-4335-9651-23AD3DCA49BC}" destId="{18FB40A1-BB93-4572-9321-E61DFD9FC585}" srcOrd="2" destOrd="0" parTransId="{DA9BBD12-9E9B-4607-8192-A4E353D84ABE}" sibTransId="{D73EB401-E8E6-4F14-ABC8-134FEE00067E}"/>
    <dgm:cxn modelId="{FD6AD8EA-037B-4425-A55E-391FBB9D2602}" type="presParOf" srcId="{D7736D0D-1322-4376-B3FE-F57FCF2DA112}" destId="{291720BE-7BF8-437C-B5BC-6C21ABE4E0C3}" srcOrd="0" destOrd="0" presId="urn:microsoft.com/office/officeart/2008/layout/HalfCircleOrganizationChart"/>
    <dgm:cxn modelId="{C5B926FD-69E1-4E84-9E04-204614E4F538}" type="presParOf" srcId="{291720BE-7BF8-437C-B5BC-6C21ABE4E0C3}" destId="{C816C255-0335-406A-AFB2-6F944AC8EA0B}" srcOrd="0" destOrd="0" presId="urn:microsoft.com/office/officeart/2008/layout/HalfCircleOrganizationChart"/>
    <dgm:cxn modelId="{6D2B915F-5BED-436F-A9C2-C7DF1ED68787}" type="presParOf" srcId="{C816C255-0335-406A-AFB2-6F944AC8EA0B}" destId="{E9637E1B-3D4B-40EA-ABE0-1961E83A6A02}" srcOrd="0" destOrd="0" presId="urn:microsoft.com/office/officeart/2008/layout/HalfCircleOrganizationChart"/>
    <dgm:cxn modelId="{D2ED875E-5064-4107-B710-BEB0B1AF4E65}" type="presParOf" srcId="{C816C255-0335-406A-AFB2-6F944AC8EA0B}" destId="{A7C605D0-6A5F-43DE-B6EB-0E95A1702B9B}" srcOrd="1" destOrd="0" presId="urn:microsoft.com/office/officeart/2008/layout/HalfCircleOrganizationChart"/>
    <dgm:cxn modelId="{25CC0BB0-7B0B-49C8-9B51-CCF41EA7188C}" type="presParOf" srcId="{C816C255-0335-406A-AFB2-6F944AC8EA0B}" destId="{E972E25E-E245-4300-A48B-B84F0C6D0DBA}" srcOrd="2" destOrd="0" presId="urn:microsoft.com/office/officeart/2008/layout/HalfCircleOrganizationChart"/>
    <dgm:cxn modelId="{60575935-4AC8-4E97-8A16-DF9B8870896E}" type="presParOf" srcId="{C816C255-0335-406A-AFB2-6F944AC8EA0B}" destId="{55C66C43-9996-448E-9686-6DA283868F08}" srcOrd="3" destOrd="0" presId="urn:microsoft.com/office/officeart/2008/layout/HalfCircleOrganizationChart"/>
    <dgm:cxn modelId="{5E3541C1-662A-4413-BED3-623A455BB742}" type="presParOf" srcId="{291720BE-7BF8-437C-B5BC-6C21ABE4E0C3}" destId="{26211191-B199-4A77-81AD-14039169C28A}" srcOrd="1" destOrd="0" presId="urn:microsoft.com/office/officeart/2008/layout/HalfCircleOrganizationChart"/>
    <dgm:cxn modelId="{834B7B6D-F98C-47BB-BBB3-5E184AC9186A}" type="presParOf" srcId="{26211191-B199-4A77-81AD-14039169C28A}" destId="{A1D0A45A-101B-4661-AE2A-6C254D73F1B4}" srcOrd="0" destOrd="0" presId="urn:microsoft.com/office/officeart/2008/layout/HalfCircleOrganizationChart"/>
    <dgm:cxn modelId="{AA489923-2D83-4DFF-BF85-535FF2F1A42B}" type="presParOf" srcId="{26211191-B199-4A77-81AD-14039169C28A}" destId="{EF888CEB-C275-4343-A8C0-B384C25F5E96}" srcOrd="1" destOrd="0" presId="urn:microsoft.com/office/officeart/2008/layout/HalfCircleOrganizationChart"/>
    <dgm:cxn modelId="{C39CA247-0C87-4ACA-934B-025BDF2A55F2}" type="presParOf" srcId="{EF888CEB-C275-4343-A8C0-B384C25F5E96}" destId="{8840BD3A-5FBB-4F04-8627-AE22594A2E35}" srcOrd="0" destOrd="0" presId="urn:microsoft.com/office/officeart/2008/layout/HalfCircleOrganizationChart"/>
    <dgm:cxn modelId="{07D3EAC6-8ACD-4EE3-967E-94AFFD80D90F}" type="presParOf" srcId="{8840BD3A-5FBB-4F04-8627-AE22594A2E35}" destId="{7DDE3A6B-112C-42F8-B9F3-33D8A8E77513}" srcOrd="0" destOrd="0" presId="urn:microsoft.com/office/officeart/2008/layout/HalfCircleOrganizationChart"/>
    <dgm:cxn modelId="{954ABEA1-CD93-4953-8C4B-986B1B6A6DAB}" type="presParOf" srcId="{8840BD3A-5FBB-4F04-8627-AE22594A2E35}" destId="{EAF23E05-3F4A-4B0A-902F-9CAD7B923494}" srcOrd="1" destOrd="0" presId="urn:microsoft.com/office/officeart/2008/layout/HalfCircleOrganizationChart"/>
    <dgm:cxn modelId="{D9F88AA9-3820-4777-B437-62E1F30A3E21}" type="presParOf" srcId="{8840BD3A-5FBB-4F04-8627-AE22594A2E35}" destId="{5298CC23-B7CC-42E4-AF88-5516AD13CE3D}" srcOrd="2" destOrd="0" presId="urn:microsoft.com/office/officeart/2008/layout/HalfCircleOrganizationChart"/>
    <dgm:cxn modelId="{14DB0171-4203-4F30-9231-591CD7EC7DC7}" type="presParOf" srcId="{8840BD3A-5FBB-4F04-8627-AE22594A2E35}" destId="{11C7585F-2747-432D-93C2-2A914B3E5D4B}" srcOrd="3" destOrd="0" presId="urn:microsoft.com/office/officeart/2008/layout/HalfCircleOrganizationChart"/>
    <dgm:cxn modelId="{D4F559E7-A679-4B88-B3D1-C8462B7FA7EE}" type="presParOf" srcId="{EF888CEB-C275-4343-A8C0-B384C25F5E96}" destId="{7832697A-2CB9-4726-A098-C5ED1DB05475}" srcOrd="1" destOrd="0" presId="urn:microsoft.com/office/officeart/2008/layout/HalfCircleOrganizationChart"/>
    <dgm:cxn modelId="{4BB38D8E-B918-4FA0-971D-2CD29FB369B2}" type="presParOf" srcId="{EF888CEB-C275-4343-A8C0-B384C25F5E96}" destId="{88E5A582-F349-48FF-9122-28A6003254C5}" srcOrd="2" destOrd="0" presId="urn:microsoft.com/office/officeart/2008/layout/HalfCircleOrganizationChart"/>
    <dgm:cxn modelId="{717822CE-EF9E-49CD-B280-00C578D23118}" type="presParOf" srcId="{291720BE-7BF8-437C-B5BC-6C21ABE4E0C3}" destId="{3C5A74BB-9F1C-4BEF-B069-2D58489E1F5B}" srcOrd="2" destOrd="0" presId="urn:microsoft.com/office/officeart/2008/layout/HalfCircleOrganizationChart"/>
    <dgm:cxn modelId="{74BB54CA-4F2C-491B-B352-5E02B558F712}" type="presParOf" srcId="{D7736D0D-1322-4376-B3FE-F57FCF2DA112}" destId="{0E388522-EC9D-40B4-9B00-9A5D2B1482E4}" srcOrd="1" destOrd="0" presId="urn:microsoft.com/office/officeart/2008/layout/HalfCircleOrganizationChart"/>
    <dgm:cxn modelId="{7E4299D0-2C47-44D9-9280-B32DF154707A}" type="presParOf" srcId="{0E388522-EC9D-40B4-9B00-9A5D2B1482E4}" destId="{C819F0C7-3326-44E4-B9C6-BDF6EC542AF9}" srcOrd="0" destOrd="0" presId="urn:microsoft.com/office/officeart/2008/layout/HalfCircleOrganizationChart"/>
    <dgm:cxn modelId="{FAC9B55A-1FF5-4D92-ADA1-C810A8907262}" type="presParOf" srcId="{C819F0C7-3326-44E4-B9C6-BDF6EC542AF9}" destId="{AF3042F9-DBFE-4D30-A7B0-C06DE9541CE0}" srcOrd="0" destOrd="0" presId="urn:microsoft.com/office/officeart/2008/layout/HalfCircleOrganizationChart"/>
    <dgm:cxn modelId="{7A66DCF2-37B0-4EE4-80B1-F9263E7DD3D2}" type="presParOf" srcId="{C819F0C7-3326-44E4-B9C6-BDF6EC542AF9}" destId="{F898FAC9-AE6C-46D1-9240-D16E6376BBC2}" srcOrd="1" destOrd="0" presId="urn:microsoft.com/office/officeart/2008/layout/HalfCircleOrganizationChart"/>
    <dgm:cxn modelId="{0870885D-292A-4294-9784-8E16F061632C}" type="presParOf" srcId="{C819F0C7-3326-44E4-B9C6-BDF6EC542AF9}" destId="{401E53A7-71FA-4C9B-98EA-97A229B80EC0}" srcOrd="2" destOrd="0" presId="urn:microsoft.com/office/officeart/2008/layout/HalfCircleOrganizationChart"/>
    <dgm:cxn modelId="{135FBD88-35EE-4404-A43E-E0787BE7749C}" type="presParOf" srcId="{C819F0C7-3326-44E4-B9C6-BDF6EC542AF9}" destId="{0CAE22F1-4C29-4172-B1E4-689EF9A4CEA9}" srcOrd="3" destOrd="0" presId="urn:microsoft.com/office/officeart/2008/layout/HalfCircleOrganizationChart"/>
    <dgm:cxn modelId="{079293F0-8588-474A-AB76-A84DFFB62B22}" type="presParOf" srcId="{0E388522-EC9D-40B4-9B00-9A5D2B1482E4}" destId="{C9DF497F-3A11-4BE5-8803-923FAF7E1FEC}" srcOrd="1" destOrd="0" presId="urn:microsoft.com/office/officeart/2008/layout/HalfCircleOrganizationChart"/>
    <dgm:cxn modelId="{E19B9316-5B27-47E8-9D49-A08F4FE1D80F}" type="presParOf" srcId="{C9DF497F-3A11-4BE5-8803-923FAF7E1FEC}" destId="{FE33E10C-F94C-4CEE-A5D7-B77810C2F544}" srcOrd="0" destOrd="0" presId="urn:microsoft.com/office/officeart/2008/layout/HalfCircleOrganizationChart"/>
    <dgm:cxn modelId="{C037F23C-6B57-4801-AFE8-75BC6870FE85}" type="presParOf" srcId="{C9DF497F-3A11-4BE5-8803-923FAF7E1FEC}" destId="{326AC282-506A-4654-A249-CC8056C997F5}" srcOrd="1" destOrd="0" presId="urn:microsoft.com/office/officeart/2008/layout/HalfCircleOrganizationChart"/>
    <dgm:cxn modelId="{0CFE5B82-50C7-4485-BE9C-083618360B40}" type="presParOf" srcId="{326AC282-506A-4654-A249-CC8056C997F5}" destId="{404BD383-680F-479B-A5F6-AB7E06636571}" srcOrd="0" destOrd="0" presId="urn:microsoft.com/office/officeart/2008/layout/HalfCircleOrganizationChart"/>
    <dgm:cxn modelId="{BCDDBC43-7A49-41D8-8C3E-A270B6B51FC0}" type="presParOf" srcId="{404BD383-680F-479B-A5F6-AB7E06636571}" destId="{E986C679-F1E1-4B0B-98CB-A45A7D11D4A2}" srcOrd="0" destOrd="0" presId="urn:microsoft.com/office/officeart/2008/layout/HalfCircleOrganizationChart"/>
    <dgm:cxn modelId="{099F7B25-26D2-4BB0-8136-B0C2E0DE742B}" type="presParOf" srcId="{404BD383-680F-479B-A5F6-AB7E06636571}" destId="{EB15F735-115E-41A9-95E9-D0C2E7C24DF7}" srcOrd="1" destOrd="0" presId="urn:microsoft.com/office/officeart/2008/layout/HalfCircleOrganizationChart"/>
    <dgm:cxn modelId="{7DBD96BE-8C33-4FBA-93F8-E4231905B751}" type="presParOf" srcId="{404BD383-680F-479B-A5F6-AB7E06636571}" destId="{496859E8-2201-4498-8F02-0AD6FA16F3C4}" srcOrd="2" destOrd="0" presId="urn:microsoft.com/office/officeart/2008/layout/HalfCircleOrganizationChart"/>
    <dgm:cxn modelId="{49073E87-A78C-408F-A993-716BD7429112}" type="presParOf" srcId="{404BD383-680F-479B-A5F6-AB7E06636571}" destId="{D7042570-5BD4-4E17-A589-1E55027DF3FF}" srcOrd="3" destOrd="0" presId="urn:microsoft.com/office/officeart/2008/layout/HalfCircleOrganizationChart"/>
    <dgm:cxn modelId="{B7A0987A-D083-4B7D-9434-76491FF52F0D}" type="presParOf" srcId="{326AC282-506A-4654-A249-CC8056C997F5}" destId="{2B3E97D5-4F62-441F-B0C6-E43185F42EF7}" srcOrd="1" destOrd="0" presId="urn:microsoft.com/office/officeart/2008/layout/HalfCircleOrganizationChart"/>
    <dgm:cxn modelId="{DB24063F-CFF3-46B0-99D0-9C7DA4EB07E8}" type="presParOf" srcId="{326AC282-506A-4654-A249-CC8056C997F5}" destId="{5E3B5EF1-C501-4270-837C-F9B4A88EBAD1}" srcOrd="2" destOrd="0" presId="urn:microsoft.com/office/officeart/2008/layout/HalfCircleOrganizationChart"/>
    <dgm:cxn modelId="{EE292D57-7E9A-40F8-B9E9-190DCC3AA8DC}" type="presParOf" srcId="{C9DF497F-3A11-4BE5-8803-923FAF7E1FEC}" destId="{DDD7A65C-0165-4191-8C6C-5747A07B91F8}" srcOrd="2" destOrd="0" presId="urn:microsoft.com/office/officeart/2008/layout/HalfCircleOrganizationChart"/>
    <dgm:cxn modelId="{CF5EA6EE-25F9-4C86-840A-CB3995CE8EFF}" type="presParOf" srcId="{C9DF497F-3A11-4BE5-8803-923FAF7E1FEC}" destId="{AA8C2004-69B0-4CFE-93A7-561D7EB05C00}" srcOrd="3" destOrd="0" presId="urn:microsoft.com/office/officeart/2008/layout/HalfCircleOrganizationChart"/>
    <dgm:cxn modelId="{D9309665-2BB4-4961-AD0C-726095B3C92E}" type="presParOf" srcId="{AA8C2004-69B0-4CFE-93A7-561D7EB05C00}" destId="{9DBE29A1-7D8A-4A22-840A-A197957C49B9}" srcOrd="0" destOrd="0" presId="urn:microsoft.com/office/officeart/2008/layout/HalfCircleOrganizationChart"/>
    <dgm:cxn modelId="{3A194EB4-A660-4DCB-B72A-A7D54A65105B}" type="presParOf" srcId="{9DBE29A1-7D8A-4A22-840A-A197957C49B9}" destId="{A240CA85-81E8-4DCA-A446-952A2962981C}" srcOrd="0" destOrd="0" presId="urn:microsoft.com/office/officeart/2008/layout/HalfCircleOrganizationChart"/>
    <dgm:cxn modelId="{3C374FDC-448C-40F1-B5D7-E7D538281016}" type="presParOf" srcId="{9DBE29A1-7D8A-4A22-840A-A197957C49B9}" destId="{A7F1D166-347A-4099-BDE7-2032E98EE9AA}" srcOrd="1" destOrd="0" presId="urn:microsoft.com/office/officeart/2008/layout/HalfCircleOrganizationChart"/>
    <dgm:cxn modelId="{0C75A363-9355-4D6D-8BFE-A02957BF99B3}" type="presParOf" srcId="{9DBE29A1-7D8A-4A22-840A-A197957C49B9}" destId="{86A33183-767C-4A11-AC82-8F3246B7EE6B}" srcOrd="2" destOrd="0" presId="urn:microsoft.com/office/officeart/2008/layout/HalfCircleOrganizationChart"/>
    <dgm:cxn modelId="{A4864154-4876-4897-80C3-1DD8A75A6294}" type="presParOf" srcId="{9DBE29A1-7D8A-4A22-840A-A197957C49B9}" destId="{48C3A1DD-0242-4D17-9384-25EFD7D1A224}" srcOrd="3" destOrd="0" presId="urn:microsoft.com/office/officeart/2008/layout/HalfCircleOrganizationChart"/>
    <dgm:cxn modelId="{5CFC5263-DDC3-4519-8CD4-334F5F0D5D1C}" type="presParOf" srcId="{AA8C2004-69B0-4CFE-93A7-561D7EB05C00}" destId="{4B318DAD-9C01-40D3-BE96-C76B804753D7}" srcOrd="1" destOrd="0" presId="urn:microsoft.com/office/officeart/2008/layout/HalfCircleOrganizationChart"/>
    <dgm:cxn modelId="{290FBC9F-81C8-4136-9056-306C31D64B15}" type="presParOf" srcId="{AA8C2004-69B0-4CFE-93A7-561D7EB05C00}" destId="{6E316F1B-0BC7-49FB-A100-5A1473E58FB8}" srcOrd="2" destOrd="0" presId="urn:microsoft.com/office/officeart/2008/layout/HalfCircleOrganizationChart"/>
    <dgm:cxn modelId="{94980F74-3BE7-475C-BFA2-01156CF3BC99}" type="presParOf" srcId="{C9DF497F-3A11-4BE5-8803-923FAF7E1FEC}" destId="{D61B198A-96A8-43BA-B405-DCB9F6B1F5DC}" srcOrd="4" destOrd="0" presId="urn:microsoft.com/office/officeart/2008/layout/HalfCircleOrganizationChart"/>
    <dgm:cxn modelId="{BAF6A98E-820B-41C7-AFD5-BE10C6C4DED5}" type="presParOf" srcId="{C9DF497F-3A11-4BE5-8803-923FAF7E1FEC}" destId="{DE931D2C-C051-4100-963B-78C208D93227}" srcOrd="5" destOrd="0" presId="urn:microsoft.com/office/officeart/2008/layout/HalfCircleOrganizationChart"/>
    <dgm:cxn modelId="{A4214DDF-B3D5-4D44-8335-98D5EE56D607}" type="presParOf" srcId="{DE931D2C-C051-4100-963B-78C208D93227}" destId="{53936C29-677F-48A7-B47A-929BFECED096}" srcOrd="0" destOrd="0" presId="urn:microsoft.com/office/officeart/2008/layout/HalfCircleOrganizationChart"/>
    <dgm:cxn modelId="{6E2536BE-4833-4E4E-A07F-8106FECA6284}" type="presParOf" srcId="{53936C29-677F-48A7-B47A-929BFECED096}" destId="{DCAA309A-C6EC-4E4D-80E2-5D8BB956F497}" srcOrd="0" destOrd="0" presId="urn:microsoft.com/office/officeart/2008/layout/HalfCircleOrganizationChart"/>
    <dgm:cxn modelId="{8880617E-D2DC-458C-BFEF-ECA168374F01}" type="presParOf" srcId="{53936C29-677F-48A7-B47A-929BFECED096}" destId="{719CFC6F-EDD4-4885-8152-DD586ADAE6A7}" srcOrd="1" destOrd="0" presId="urn:microsoft.com/office/officeart/2008/layout/HalfCircleOrganizationChart"/>
    <dgm:cxn modelId="{65DE38EC-0397-42E5-BD91-2E5B29A23A39}" type="presParOf" srcId="{53936C29-677F-48A7-B47A-929BFECED096}" destId="{8AF3347F-6073-4C85-9F7E-752A33D98B0A}" srcOrd="2" destOrd="0" presId="urn:microsoft.com/office/officeart/2008/layout/HalfCircleOrganizationChart"/>
    <dgm:cxn modelId="{AA981D90-A2B8-440F-8E89-4BA1DD336CEE}" type="presParOf" srcId="{53936C29-677F-48A7-B47A-929BFECED096}" destId="{11EDDD98-8D16-4B0C-BC14-7360A986C23D}" srcOrd="3" destOrd="0" presId="urn:microsoft.com/office/officeart/2008/layout/HalfCircleOrganizationChart"/>
    <dgm:cxn modelId="{57781C82-B22F-4575-A29C-86939DED6A52}" type="presParOf" srcId="{DE931D2C-C051-4100-963B-78C208D93227}" destId="{7F5368E8-16D0-4852-8D8C-84385574F93B}" srcOrd="1" destOrd="0" presId="urn:microsoft.com/office/officeart/2008/layout/HalfCircleOrganizationChart"/>
    <dgm:cxn modelId="{868A700F-BAE2-48DE-924A-FBC4CB2383B2}" type="presParOf" srcId="{DE931D2C-C051-4100-963B-78C208D93227}" destId="{93A19436-D4D0-4AB8-BBF8-217BB059D2E8}" srcOrd="2" destOrd="0" presId="urn:microsoft.com/office/officeart/2008/layout/HalfCircleOrganizationChart"/>
    <dgm:cxn modelId="{405332BC-5C2A-45A3-A7F0-414782597AEA}" type="presParOf" srcId="{0E388522-EC9D-40B4-9B00-9A5D2B1482E4}" destId="{A3565064-F696-4D2F-A774-A8BEDD4C57B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B01F5-5D74-415D-957B-DD4426EE3807}" type="doc">
      <dgm:prSet loTypeId="urn:microsoft.com/office/officeart/2005/8/layout/pyramid1" loCatId="pyramid" qsTypeId="urn:microsoft.com/office/officeart/2005/8/quickstyle/simple1" qsCatId="simple" csTypeId="urn:microsoft.com/office/officeart/2005/8/colors/colorful2" csCatId="colorful" phldr="1"/>
      <dgm:spPr/>
    </dgm:pt>
    <dgm:pt modelId="{F5F0CFC9-3731-4F0F-881F-CADEBC286073}">
      <dgm:prSet phldrT="[文本]"/>
      <dgm:spPr/>
      <dgm:t>
        <a:bodyPr/>
        <a:lstStyle/>
        <a:p>
          <a:r>
            <a:rPr lang="en-US" altLang="zh-CN" b="1" dirty="0" err="1" smtClean="0"/>
            <a:t>Reg</a:t>
          </a:r>
          <a:endParaRPr lang="zh-CN" altLang="en-US" b="1" dirty="0"/>
        </a:p>
      </dgm:t>
    </dgm:pt>
    <dgm:pt modelId="{90AD6CE6-61EC-4287-A192-CE55F95FCAFF}" type="parTrans" cxnId="{5BDC2FE8-D926-4BBB-8FB5-0F479190AC88}">
      <dgm:prSet/>
      <dgm:spPr/>
      <dgm:t>
        <a:bodyPr/>
        <a:lstStyle/>
        <a:p>
          <a:endParaRPr lang="zh-CN" altLang="en-US"/>
        </a:p>
      </dgm:t>
    </dgm:pt>
    <dgm:pt modelId="{6F850F0D-6ECB-4339-A32D-FBBBD4C81CC5}" type="sibTrans" cxnId="{5BDC2FE8-D926-4BBB-8FB5-0F479190AC88}">
      <dgm:prSet/>
      <dgm:spPr/>
      <dgm:t>
        <a:bodyPr/>
        <a:lstStyle/>
        <a:p>
          <a:endParaRPr lang="zh-CN" altLang="en-US"/>
        </a:p>
      </dgm:t>
    </dgm:pt>
    <dgm:pt modelId="{70EBB1CC-CC9B-4D29-A7FB-6B1C6950A6E0}">
      <dgm:prSet phldrT="[文本]"/>
      <dgm:spPr/>
      <dgm:t>
        <a:bodyPr/>
        <a:lstStyle/>
        <a:p>
          <a:r>
            <a:rPr lang="en-US" altLang="zh-CN" dirty="0" smtClean="0"/>
            <a:t>L1 </a:t>
          </a:r>
          <a:r>
            <a:rPr lang="en-US" altLang="zh-CN" b="1" dirty="0" smtClean="0"/>
            <a:t>Cache</a:t>
          </a:r>
          <a:endParaRPr lang="zh-CN" altLang="en-US" b="1" dirty="0"/>
        </a:p>
      </dgm:t>
    </dgm:pt>
    <dgm:pt modelId="{E6C7ABEB-1BA2-4965-93E5-1F8E240DE426}" type="parTrans" cxnId="{D5F8D9CA-ED9C-43B4-BDA4-A3A75D5BA85C}">
      <dgm:prSet/>
      <dgm:spPr/>
      <dgm:t>
        <a:bodyPr/>
        <a:lstStyle/>
        <a:p>
          <a:endParaRPr lang="zh-CN" altLang="en-US"/>
        </a:p>
      </dgm:t>
    </dgm:pt>
    <dgm:pt modelId="{0A8F969F-FB2B-45B4-B229-21D4C5ED54E5}" type="sibTrans" cxnId="{D5F8D9CA-ED9C-43B4-BDA4-A3A75D5BA85C}">
      <dgm:prSet/>
      <dgm:spPr/>
      <dgm:t>
        <a:bodyPr/>
        <a:lstStyle/>
        <a:p>
          <a:endParaRPr lang="zh-CN" altLang="en-US"/>
        </a:p>
      </dgm:t>
    </dgm:pt>
    <dgm:pt modelId="{3AD450A9-D3F6-40C7-966A-A21AECD80A26}">
      <dgm:prSet phldrT="[文本]"/>
      <dgm:spPr/>
      <dgm:t>
        <a:bodyPr/>
        <a:lstStyle/>
        <a:p>
          <a:r>
            <a:rPr lang="en-US" altLang="zh-CN" dirty="0" smtClean="0"/>
            <a:t>L2 </a:t>
          </a:r>
          <a:r>
            <a:rPr lang="en-US" altLang="zh-CN" b="1" dirty="0" smtClean="0"/>
            <a:t>Cache</a:t>
          </a:r>
          <a:endParaRPr lang="zh-CN" altLang="en-US" b="1" dirty="0"/>
        </a:p>
      </dgm:t>
    </dgm:pt>
    <dgm:pt modelId="{A003FBBB-B026-4664-9A3E-416A8DFEFACE}" type="parTrans" cxnId="{16C842C7-D7C1-4ECB-9B47-96986514C7B4}">
      <dgm:prSet/>
      <dgm:spPr/>
      <dgm:t>
        <a:bodyPr/>
        <a:lstStyle/>
        <a:p>
          <a:endParaRPr lang="zh-CN" altLang="en-US"/>
        </a:p>
      </dgm:t>
    </dgm:pt>
    <dgm:pt modelId="{84792B1E-C5A2-415D-BA2D-213C82CB4D83}" type="sibTrans" cxnId="{16C842C7-D7C1-4ECB-9B47-96986514C7B4}">
      <dgm:prSet/>
      <dgm:spPr/>
      <dgm:t>
        <a:bodyPr/>
        <a:lstStyle/>
        <a:p>
          <a:endParaRPr lang="zh-CN" altLang="en-US"/>
        </a:p>
      </dgm:t>
    </dgm:pt>
    <dgm:pt modelId="{B39AD7C7-01B8-4DAE-94C1-82E80DCD8EB1}">
      <dgm:prSet phldrT="[文本]"/>
      <dgm:spPr/>
      <dgm:t>
        <a:bodyPr/>
        <a:lstStyle/>
        <a:p>
          <a:r>
            <a:rPr lang="en-US" altLang="zh-CN" dirty="0" smtClean="0"/>
            <a:t>L3 </a:t>
          </a:r>
          <a:r>
            <a:rPr lang="en-US" altLang="zh-CN" b="1" dirty="0" smtClean="0"/>
            <a:t>Cache</a:t>
          </a:r>
          <a:endParaRPr lang="zh-CN" altLang="en-US" b="1" dirty="0"/>
        </a:p>
      </dgm:t>
    </dgm:pt>
    <dgm:pt modelId="{FCB3FEE0-4842-4307-A64A-5FFD8B835AE1}" type="parTrans" cxnId="{E345B0EA-260E-4CCC-9BA9-0390C18F1E6C}">
      <dgm:prSet/>
      <dgm:spPr/>
      <dgm:t>
        <a:bodyPr/>
        <a:lstStyle/>
        <a:p>
          <a:endParaRPr lang="zh-CN" altLang="en-US"/>
        </a:p>
      </dgm:t>
    </dgm:pt>
    <dgm:pt modelId="{BBD1B951-4936-40BE-967A-9CB194959082}" type="sibTrans" cxnId="{E345B0EA-260E-4CCC-9BA9-0390C18F1E6C}">
      <dgm:prSet/>
      <dgm:spPr/>
      <dgm:t>
        <a:bodyPr/>
        <a:lstStyle/>
        <a:p>
          <a:endParaRPr lang="zh-CN" altLang="en-US"/>
        </a:p>
      </dgm:t>
    </dgm:pt>
    <dgm:pt modelId="{C39D5F45-5574-48CC-BA76-CAE5DD9376FD}">
      <dgm:prSet phldrT="[文本]"/>
      <dgm:spPr/>
      <dgm:t>
        <a:bodyPr/>
        <a:lstStyle/>
        <a:p>
          <a:r>
            <a:rPr lang="en-US" altLang="zh-CN" dirty="0" smtClean="0"/>
            <a:t>Main </a:t>
          </a:r>
          <a:r>
            <a:rPr lang="en-US" altLang="zh-CN" b="1" dirty="0" smtClean="0"/>
            <a:t>Memory</a:t>
          </a:r>
          <a:endParaRPr lang="zh-CN" altLang="en-US" b="1" dirty="0"/>
        </a:p>
      </dgm:t>
    </dgm:pt>
    <dgm:pt modelId="{A7603114-3FC2-4211-B750-A4A0599EF888}" type="parTrans" cxnId="{9333459C-22B2-4D11-B49E-F080287E11DE}">
      <dgm:prSet/>
      <dgm:spPr/>
      <dgm:t>
        <a:bodyPr/>
        <a:lstStyle/>
        <a:p>
          <a:endParaRPr lang="zh-CN" altLang="en-US"/>
        </a:p>
      </dgm:t>
    </dgm:pt>
    <dgm:pt modelId="{18E59863-F6E2-4501-9675-E613EDC1762E}" type="sibTrans" cxnId="{9333459C-22B2-4D11-B49E-F080287E11DE}">
      <dgm:prSet/>
      <dgm:spPr/>
      <dgm:t>
        <a:bodyPr/>
        <a:lstStyle/>
        <a:p>
          <a:endParaRPr lang="zh-CN" altLang="en-US"/>
        </a:p>
      </dgm:t>
    </dgm:pt>
    <dgm:pt modelId="{49BFE2DA-29E0-4529-902A-9E5457E97C0C}">
      <dgm:prSet phldrT="[文本]"/>
      <dgm:spPr/>
      <dgm:t>
        <a:bodyPr/>
        <a:lstStyle/>
        <a:p>
          <a:r>
            <a:rPr lang="en-US" altLang="zh-CN" b="1" dirty="0" smtClean="0"/>
            <a:t>SDD</a:t>
          </a:r>
          <a:endParaRPr lang="zh-CN" altLang="en-US" b="1" dirty="0"/>
        </a:p>
      </dgm:t>
    </dgm:pt>
    <dgm:pt modelId="{1E3EED84-F8EF-4F5D-A7D1-69B5AD925C4B}" type="parTrans" cxnId="{416AB766-8F92-4B73-A47E-668CFFB6C6C5}">
      <dgm:prSet/>
      <dgm:spPr/>
      <dgm:t>
        <a:bodyPr/>
        <a:lstStyle/>
        <a:p>
          <a:endParaRPr lang="zh-CN" altLang="en-US"/>
        </a:p>
      </dgm:t>
    </dgm:pt>
    <dgm:pt modelId="{5B52FAF7-1AB5-4F8B-ACAB-EAF5712DEECB}" type="sibTrans" cxnId="{416AB766-8F92-4B73-A47E-668CFFB6C6C5}">
      <dgm:prSet/>
      <dgm:spPr/>
      <dgm:t>
        <a:bodyPr/>
        <a:lstStyle/>
        <a:p>
          <a:endParaRPr lang="zh-CN" altLang="en-US"/>
        </a:p>
      </dgm:t>
    </dgm:pt>
    <dgm:pt modelId="{6DCC5A4A-4F37-4530-9131-AC4C4F8056C7}">
      <dgm:prSet phldrT="[文本]"/>
      <dgm:spPr/>
      <dgm:t>
        <a:bodyPr/>
        <a:lstStyle/>
        <a:p>
          <a:r>
            <a:rPr lang="en-US" altLang="zh-CN" b="1" dirty="0" smtClean="0"/>
            <a:t>HDD</a:t>
          </a:r>
          <a:endParaRPr lang="zh-CN" altLang="en-US" b="1" dirty="0"/>
        </a:p>
      </dgm:t>
    </dgm:pt>
    <dgm:pt modelId="{FA2316AA-6787-41E4-86BE-1FD751EAF020}" type="parTrans" cxnId="{A7B52FD6-6E13-42E8-ACA3-D20223F1575E}">
      <dgm:prSet/>
      <dgm:spPr/>
      <dgm:t>
        <a:bodyPr/>
        <a:lstStyle/>
        <a:p>
          <a:endParaRPr lang="zh-CN" altLang="en-US"/>
        </a:p>
      </dgm:t>
    </dgm:pt>
    <dgm:pt modelId="{E2A4B523-DA87-455E-ADFB-70FA2698797C}" type="sibTrans" cxnId="{A7B52FD6-6E13-42E8-ACA3-D20223F1575E}">
      <dgm:prSet/>
      <dgm:spPr/>
      <dgm:t>
        <a:bodyPr/>
        <a:lstStyle/>
        <a:p>
          <a:endParaRPr lang="zh-CN" altLang="en-US"/>
        </a:p>
      </dgm:t>
    </dgm:pt>
    <dgm:pt modelId="{E7B3C361-27D9-4E91-A40D-093A35B8249E}" type="pres">
      <dgm:prSet presAssocID="{3D5B01F5-5D74-415D-957B-DD4426EE3807}" presName="Name0" presStyleCnt="0">
        <dgm:presLayoutVars>
          <dgm:dir/>
          <dgm:animLvl val="lvl"/>
          <dgm:resizeHandles val="exact"/>
        </dgm:presLayoutVars>
      </dgm:prSet>
      <dgm:spPr/>
    </dgm:pt>
    <dgm:pt modelId="{A8E53A88-A536-4244-918C-A81007EA0211}" type="pres">
      <dgm:prSet presAssocID="{F5F0CFC9-3731-4F0F-881F-CADEBC286073}" presName="Name8" presStyleCnt="0"/>
      <dgm:spPr/>
    </dgm:pt>
    <dgm:pt modelId="{8CAD4B61-6F83-40A4-A32A-7308BAB94029}" type="pres">
      <dgm:prSet presAssocID="{F5F0CFC9-3731-4F0F-881F-CADEBC286073}" presName="level" presStyleLbl="node1" presStyleIdx="0" presStyleCnt="7">
        <dgm:presLayoutVars>
          <dgm:chMax val="1"/>
          <dgm:bulletEnabled val="1"/>
        </dgm:presLayoutVars>
      </dgm:prSet>
      <dgm:spPr/>
    </dgm:pt>
    <dgm:pt modelId="{418C9589-8A52-4FCF-BD78-910459987C0D}" type="pres">
      <dgm:prSet presAssocID="{F5F0CFC9-3731-4F0F-881F-CADEBC286073}" presName="levelTx" presStyleLbl="revTx" presStyleIdx="0" presStyleCnt="0">
        <dgm:presLayoutVars>
          <dgm:chMax val="1"/>
          <dgm:bulletEnabled val="1"/>
        </dgm:presLayoutVars>
      </dgm:prSet>
      <dgm:spPr/>
    </dgm:pt>
    <dgm:pt modelId="{8DF69D74-E536-4ABF-A733-C786C39E02F1}" type="pres">
      <dgm:prSet presAssocID="{70EBB1CC-CC9B-4D29-A7FB-6B1C6950A6E0}" presName="Name8" presStyleCnt="0"/>
      <dgm:spPr/>
    </dgm:pt>
    <dgm:pt modelId="{B9EEC55A-B93F-4FFC-B250-632B81E78231}" type="pres">
      <dgm:prSet presAssocID="{70EBB1CC-CC9B-4D29-A7FB-6B1C6950A6E0}" presName="level" presStyleLbl="node1" presStyleIdx="1" presStyleCnt="7">
        <dgm:presLayoutVars>
          <dgm:chMax val="1"/>
          <dgm:bulletEnabled val="1"/>
        </dgm:presLayoutVars>
      </dgm:prSet>
      <dgm:spPr/>
    </dgm:pt>
    <dgm:pt modelId="{17D09B2B-6016-4630-985A-A47AEAE26EC0}" type="pres">
      <dgm:prSet presAssocID="{70EBB1CC-CC9B-4D29-A7FB-6B1C6950A6E0}" presName="levelTx" presStyleLbl="revTx" presStyleIdx="0" presStyleCnt="0">
        <dgm:presLayoutVars>
          <dgm:chMax val="1"/>
          <dgm:bulletEnabled val="1"/>
        </dgm:presLayoutVars>
      </dgm:prSet>
      <dgm:spPr/>
    </dgm:pt>
    <dgm:pt modelId="{BCC28427-FB70-4FCD-9CF2-0595AE9D75C9}" type="pres">
      <dgm:prSet presAssocID="{3AD450A9-D3F6-40C7-966A-A21AECD80A26}" presName="Name8" presStyleCnt="0"/>
      <dgm:spPr/>
    </dgm:pt>
    <dgm:pt modelId="{9643C9A5-A288-4811-9B21-A2DA0E72D7A0}" type="pres">
      <dgm:prSet presAssocID="{3AD450A9-D3F6-40C7-966A-A21AECD80A26}" presName="level" presStyleLbl="node1" presStyleIdx="2" presStyleCnt="7">
        <dgm:presLayoutVars>
          <dgm:chMax val="1"/>
          <dgm:bulletEnabled val="1"/>
        </dgm:presLayoutVars>
      </dgm:prSet>
      <dgm:spPr/>
    </dgm:pt>
    <dgm:pt modelId="{B9F733FB-978A-40B9-9A78-4F5D8F9B855A}" type="pres">
      <dgm:prSet presAssocID="{3AD450A9-D3F6-40C7-966A-A21AECD80A26}" presName="levelTx" presStyleLbl="revTx" presStyleIdx="0" presStyleCnt="0">
        <dgm:presLayoutVars>
          <dgm:chMax val="1"/>
          <dgm:bulletEnabled val="1"/>
        </dgm:presLayoutVars>
      </dgm:prSet>
      <dgm:spPr/>
    </dgm:pt>
    <dgm:pt modelId="{51E74929-30E7-4348-92D8-8BAA3EEC84D8}" type="pres">
      <dgm:prSet presAssocID="{B39AD7C7-01B8-4DAE-94C1-82E80DCD8EB1}" presName="Name8" presStyleCnt="0"/>
      <dgm:spPr/>
    </dgm:pt>
    <dgm:pt modelId="{A95B4EF9-5991-4F46-9AC6-4FCFB175405E}" type="pres">
      <dgm:prSet presAssocID="{B39AD7C7-01B8-4DAE-94C1-82E80DCD8EB1}" presName="level" presStyleLbl="node1" presStyleIdx="3" presStyleCnt="7">
        <dgm:presLayoutVars>
          <dgm:chMax val="1"/>
          <dgm:bulletEnabled val="1"/>
        </dgm:presLayoutVars>
      </dgm:prSet>
      <dgm:spPr/>
    </dgm:pt>
    <dgm:pt modelId="{5B3760ED-8975-4C12-881F-CFD69AAAB206}" type="pres">
      <dgm:prSet presAssocID="{B39AD7C7-01B8-4DAE-94C1-82E80DCD8EB1}" presName="levelTx" presStyleLbl="revTx" presStyleIdx="0" presStyleCnt="0">
        <dgm:presLayoutVars>
          <dgm:chMax val="1"/>
          <dgm:bulletEnabled val="1"/>
        </dgm:presLayoutVars>
      </dgm:prSet>
      <dgm:spPr/>
    </dgm:pt>
    <dgm:pt modelId="{E29619E5-0D24-4130-8B8D-B24E6AA2DDA4}" type="pres">
      <dgm:prSet presAssocID="{C39D5F45-5574-48CC-BA76-CAE5DD9376FD}" presName="Name8" presStyleCnt="0"/>
      <dgm:spPr/>
    </dgm:pt>
    <dgm:pt modelId="{FFBD7AFF-5D1B-4C12-B6F9-7FEAB5E3D117}" type="pres">
      <dgm:prSet presAssocID="{C39D5F45-5574-48CC-BA76-CAE5DD9376FD}" presName="level" presStyleLbl="node1" presStyleIdx="4" presStyleCnt="7">
        <dgm:presLayoutVars>
          <dgm:chMax val="1"/>
          <dgm:bulletEnabled val="1"/>
        </dgm:presLayoutVars>
      </dgm:prSet>
      <dgm:spPr/>
    </dgm:pt>
    <dgm:pt modelId="{960D4ED6-B7EF-4F6D-9C5D-196BC693EE43}" type="pres">
      <dgm:prSet presAssocID="{C39D5F45-5574-48CC-BA76-CAE5DD9376FD}" presName="levelTx" presStyleLbl="revTx" presStyleIdx="0" presStyleCnt="0">
        <dgm:presLayoutVars>
          <dgm:chMax val="1"/>
          <dgm:bulletEnabled val="1"/>
        </dgm:presLayoutVars>
      </dgm:prSet>
      <dgm:spPr/>
    </dgm:pt>
    <dgm:pt modelId="{CC7AD90C-7B9F-4869-B1D8-766CE39BDD72}" type="pres">
      <dgm:prSet presAssocID="{49BFE2DA-29E0-4529-902A-9E5457E97C0C}" presName="Name8" presStyleCnt="0"/>
      <dgm:spPr/>
    </dgm:pt>
    <dgm:pt modelId="{743FF625-659D-4FAC-8263-93F3D193C155}" type="pres">
      <dgm:prSet presAssocID="{49BFE2DA-29E0-4529-902A-9E5457E97C0C}" presName="level" presStyleLbl="node1" presStyleIdx="5" presStyleCnt="7">
        <dgm:presLayoutVars>
          <dgm:chMax val="1"/>
          <dgm:bulletEnabled val="1"/>
        </dgm:presLayoutVars>
      </dgm:prSet>
      <dgm:spPr/>
    </dgm:pt>
    <dgm:pt modelId="{A9AD77F8-52F6-4341-949F-310B46FAA126}" type="pres">
      <dgm:prSet presAssocID="{49BFE2DA-29E0-4529-902A-9E5457E97C0C}" presName="levelTx" presStyleLbl="revTx" presStyleIdx="0" presStyleCnt="0">
        <dgm:presLayoutVars>
          <dgm:chMax val="1"/>
          <dgm:bulletEnabled val="1"/>
        </dgm:presLayoutVars>
      </dgm:prSet>
      <dgm:spPr/>
    </dgm:pt>
    <dgm:pt modelId="{7E636E77-734F-4F63-9628-E9F51B4ECEEA}" type="pres">
      <dgm:prSet presAssocID="{6DCC5A4A-4F37-4530-9131-AC4C4F8056C7}" presName="Name8" presStyleCnt="0"/>
      <dgm:spPr/>
    </dgm:pt>
    <dgm:pt modelId="{0F027DDC-0943-43C3-B5C4-7025B193DD3E}" type="pres">
      <dgm:prSet presAssocID="{6DCC5A4A-4F37-4530-9131-AC4C4F8056C7}" presName="level" presStyleLbl="node1" presStyleIdx="6" presStyleCnt="7">
        <dgm:presLayoutVars>
          <dgm:chMax val="1"/>
          <dgm:bulletEnabled val="1"/>
        </dgm:presLayoutVars>
      </dgm:prSet>
      <dgm:spPr/>
    </dgm:pt>
    <dgm:pt modelId="{4345D2F2-E393-4134-88C6-EC7E029B8678}" type="pres">
      <dgm:prSet presAssocID="{6DCC5A4A-4F37-4530-9131-AC4C4F8056C7}" presName="levelTx" presStyleLbl="revTx" presStyleIdx="0" presStyleCnt="0">
        <dgm:presLayoutVars>
          <dgm:chMax val="1"/>
          <dgm:bulletEnabled val="1"/>
        </dgm:presLayoutVars>
      </dgm:prSet>
      <dgm:spPr/>
    </dgm:pt>
  </dgm:ptLst>
  <dgm:cxnLst>
    <dgm:cxn modelId="{D5F8D9CA-ED9C-43B4-BDA4-A3A75D5BA85C}" srcId="{3D5B01F5-5D74-415D-957B-DD4426EE3807}" destId="{70EBB1CC-CC9B-4D29-A7FB-6B1C6950A6E0}" srcOrd="1" destOrd="0" parTransId="{E6C7ABEB-1BA2-4965-93E5-1F8E240DE426}" sibTransId="{0A8F969F-FB2B-45B4-B229-21D4C5ED54E5}"/>
    <dgm:cxn modelId="{16C842C7-D7C1-4ECB-9B47-96986514C7B4}" srcId="{3D5B01F5-5D74-415D-957B-DD4426EE3807}" destId="{3AD450A9-D3F6-40C7-966A-A21AECD80A26}" srcOrd="2" destOrd="0" parTransId="{A003FBBB-B026-4664-9A3E-416A8DFEFACE}" sibTransId="{84792B1E-C5A2-415D-BA2D-213C82CB4D83}"/>
    <dgm:cxn modelId="{EFB3F130-5751-4196-9EEA-4E1F14BD37A7}" type="presOf" srcId="{F5F0CFC9-3731-4F0F-881F-CADEBC286073}" destId="{418C9589-8A52-4FCF-BD78-910459987C0D}" srcOrd="1" destOrd="0" presId="urn:microsoft.com/office/officeart/2005/8/layout/pyramid1"/>
    <dgm:cxn modelId="{D76AF9D1-FAF1-4BB6-87B0-13A21DB77D11}" type="presOf" srcId="{70EBB1CC-CC9B-4D29-A7FB-6B1C6950A6E0}" destId="{B9EEC55A-B93F-4FFC-B250-632B81E78231}" srcOrd="0" destOrd="0" presId="urn:microsoft.com/office/officeart/2005/8/layout/pyramid1"/>
    <dgm:cxn modelId="{1A2A38F9-EA7B-4D79-B540-D083736D8FF3}" type="presOf" srcId="{6DCC5A4A-4F37-4530-9131-AC4C4F8056C7}" destId="{4345D2F2-E393-4134-88C6-EC7E029B8678}" srcOrd="1" destOrd="0" presId="urn:microsoft.com/office/officeart/2005/8/layout/pyramid1"/>
    <dgm:cxn modelId="{94EF0982-260F-4702-BB4F-CF34E7711313}" type="presOf" srcId="{B39AD7C7-01B8-4DAE-94C1-82E80DCD8EB1}" destId="{A95B4EF9-5991-4F46-9AC6-4FCFB175405E}" srcOrd="0" destOrd="0" presId="urn:microsoft.com/office/officeart/2005/8/layout/pyramid1"/>
    <dgm:cxn modelId="{D7EDB197-9091-4364-BEEA-6970F9E25C1D}" type="presOf" srcId="{F5F0CFC9-3731-4F0F-881F-CADEBC286073}" destId="{8CAD4B61-6F83-40A4-A32A-7308BAB94029}" srcOrd="0" destOrd="0" presId="urn:microsoft.com/office/officeart/2005/8/layout/pyramid1"/>
    <dgm:cxn modelId="{F0270DD8-3C30-456C-92CE-3CC23988CCE5}" type="presOf" srcId="{3AD450A9-D3F6-40C7-966A-A21AECD80A26}" destId="{9643C9A5-A288-4811-9B21-A2DA0E72D7A0}" srcOrd="0" destOrd="0" presId="urn:microsoft.com/office/officeart/2005/8/layout/pyramid1"/>
    <dgm:cxn modelId="{E345B0EA-260E-4CCC-9BA9-0390C18F1E6C}" srcId="{3D5B01F5-5D74-415D-957B-DD4426EE3807}" destId="{B39AD7C7-01B8-4DAE-94C1-82E80DCD8EB1}" srcOrd="3" destOrd="0" parTransId="{FCB3FEE0-4842-4307-A64A-5FFD8B835AE1}" sibTransId="{BBD1B951-4936-40BE-967A-9CB194959082}"/>
    <dgm:cxn modelId="{546B3092-6632-43C5-9A40-D404CDC1D165}" type="presOf" srcId="{49BFE2DA-29E0-4529-902A-9E5457E97C0C}" destId="{743FF625-659D-4FAC-8263-93F3D193C155}" srcOrd="0" destOrd="0" presId="urn:microsoft.com/office/officeart/2005/8/layout/pyramid1"/>
    <dgm:cxn modelId="{4B5BDC61-3A21-42CD-9C2D-562B4DB5C0E2}" type="presOf" srcId="{70EBB1CC-CC9B-4D29-A7FB-6B1C6950A6E0}" destId="{17D09B2B-6016-4630-985A-A47AEAE26EC0}" srcOrd="1" destOrd="0" presId="urn:microsoft.com/office/officeart/2005/8/layout/pyramid1"/>
    <dgm:cxn modelId="{A5E19C43-7EE9-49D5-B6AC-FA365E8F198D}" type="presOf" srcId="{6DCC5A4A-4F37-4530-9131-AC4C4F8056C7}" destId="{0F027DDC-0943-43C3-B5C4-7025B193DD3E}" srcOrd="0" destOrd="0" presId="urn:microsoft.com/office/officeart/2005/8/layout/pyramid1"/>
    <dgm:cxn modelId="{A7B52FD6-6E13-42E8-ACA3-D20223F1575E}" srcId="{3D5B01F5-5D74-415D-957B-DD4426EE3807}" destId="{6DCC5A4A-4F37-4530-9131-AC4C4F8056C7}" srcOrd="6" destOrd="0" parTransId="{FA2316AA-6787-41E4-86BE-1FD751EAF020}" sibTransId="{E2A4B523-DA87-455E-ADFB-70FA2698797C}"/>
    <dgm:cxn modelId="{416AB766-8F92-4B73-A47E-668CFFB6C6C5}" srcId="{3D5B01F5-5D74-415D-957B-DD4426EE3807}" destId="{49BFE2DA-29E0-4529-902A-9E5457E97C0C}" srcOrd="5" destOrd="0" parTransId="{1E3EED84-F8EF-4F5D-A7D1-69B5AD925C4B}" sibTransId="{5B52FAF7-1AB5-4F8B-ACAB-EAF5712DEECB}"/>
    <dgm:cxn modelId="{5BDC2FE8-D926-4BBB-8FB5-0F479190AC88}" srcId="{3D5B01F5-5D74-415D-957B-DD4426EE3807}" destId="{F5F0CFC9-3731-4F0F-881F-CADEBC286073}" srcOrd="0" destOrd="0" parTransId="{90AD6CE6-61EC-4287-A192-CE55F95FCAFF}" sibTransId="{6F850F0D-6ECB-4339-A32D-FBBBD4C81CC5}"/>
    <dgm:cxn modelId="{F3BECC4C-8B34-4D6E-9261-CE84037C8516}" type="presOf" srcId="{C39D5F45-5574-48CC-BA76-CAE5DD9376FD}" destId="{960D4ED6-B7EF-4F6D-9C5D-196BC693EE43}" srcOrd="1" destOrd="0" presId="urn:microsoft.com/office/officeart/2005/8/layout/pyramid1"/>
    <dgm:cxn modelId="{2B7E1557-7066-4129-9759-2979C1D1458C}" type="presOf" srcId="{C39D5F45-5574-48CC-BA76-CAE5DD9376FD}" destId="{FFBD7AFF-5D1B-4C12-B6F9-7FEAB5E3D117}" srcOrd="0" destOrd="0" presId="urn:microsoft.com/office/officeart/2005/8/layout/pyramid1"/>
    <dgm:cxn modelId="{9333459C-22B2-4D11-B49E-F080287E11DE}" srcId="{3D5B01F5-5D74-415D-957B-DD4426EE3807}" destId="{C39D5F45-5574-48CC-BA76-CAE5DD9376FD}" srcOrd="4" destOrd="0" parTransId="{A7603114-3FC2-4211-B750-A4A0599EF888}" sibTransId="{18E59863-F6E2-4501-9675-E613EDC1762E}"/>
    <dgm:cxn modelId="{F3338FD4-8669-4307-BE78-FD4702954D82}" type="presOf" srcId="{3D5B01F5-5D74-415D-957B-DD4426EE3807}" destId="{E7B3C361-27D9-4E91-A40D-093A35B8249E}" srcOrd="0" destOrd="0" presId="urn:microsoft.com/office/officeart/2005/8/layout/pyramid1"/>
    <dgm:cxn modelId="{CAC93182-E2FE-4957-95A0-C72D899C9E34}" type="presOf" srcId="{49BFE2DA-29E0-4529-902A-9E5457E97C0C}" destId="{A9AD77F8-52F6-4341-949F-310B46FAA126}" srcOrd="1" destOrd="0" presId="urn:microsoft.com/office/officeart/2005/8/layout/pyramid1"/>
    <dgm:cxn modelId="{811CBFDE-A350-4CA9-9D9F-95E4C8DFF6CE}" type="presOf" srcId="{3AD450A9-D3F6-40C7-966A-A21AECD80A26}" destId="{B9F733FB-978A-40B9-9A78-4F5D8F9B855A}" srcOrd="1" destOrd="0" presId="urn:microsoft.com/office/officeart/2005/8/layout/pyramid1"/>
    <dgm:cxn modelId="{B4C8A9F2-F901-4FA8-9F5F-855D22642880}" type="presOf" srcId="{B39AD7C7-01B8-4DAE-94C1-82E80DCD8EB1}" destId="{5B3760ED-8975-4C12-881F-CFD69AAAB206}" srcOrd="1" destOrd="0" presId="urn:microsoft.com/office/officeart/2005/8/layout/pyramid1"/>
    <dgm:cxn modelId="{75DFEBE4-467C-4D9C-8CCF-8A2E86625C43}" type="presParOf" srcId="{E7B3C361-27D9-4E91-A40D-093A35B8249E}" destId="{A8E53A88-A536-4244-918C-A81007EA0211}" srcOrd="0" destOrd="0" presId="urn:microsoft.com/office/officeart/2005/8/layout/pyramid1"/>
    <dgm:cxn modelId="{856E8DA6-C726-4E86-89DB-149115A8D71D}" type="presParOf" srcId="{A8E53A88-A536-4244-918C-A81007EA0211}" destId="{8CAD4B61-6F83-40A4-A32A-7308BAB94029}" srcOrd="0" destOrd="0" presId="urn:microsoft.com/office/officeart/2005/8/layout/pyramid1"/>
    <dgm:cxn modelId="{6B1881C1-BE8A-4845-8424-45072B750370}" type="presParOf" srcId="{A8E53A88-A536-4244-918C-A81007EA0211}" destId="{418C9589-8A52-4FCF-BD78-910459987C0D}" srcOrd="1" destOrd="0" presId="urn:microsoft.com/office/officeart/2005/8/layout/pyramid1"/>
    <dgm:cxn modelId="{FAC885D8-3234-4043-AFBA-345E67424F11}" type="presParOf" srcId="{E7B3C361-27D9-4E91-A40D-093A35B8249E}" destId="{8DF69D74-E536-4ABF-A733-C786C39E02F1}" srcOrd="1" destOrd="0" presId="urn:microsoft.com/office/officeart/2005/8/layout/pyramid1"/>
    <dgm:cxn modelId="{75FC0D09-B14A-4D1A-A6CD-AE6E0412CCA2}" type="presParOf" srcId="{8DF69D74-E536-4ABF-A733-C786C39E02F1}" destId="{B9EEC55A-B93F-4FFC-B250-632B81E78231}" srcOrd="0" destOrd="0" presId="urn:microsoft.com/office/officeart/2005/8/layout/pyramid1"/>
    <dgm:cxn modelId="{B9C6D1B3-9F81-46C3-8B11-D371B354443C}" type="presParOf" srcId="{8DF69D74-E536-4ABF-A733-C786C39E02F1}" destId="{17D09B2B-6016-4630-985A-A47AEAE26EC0}" srcOrd="1" destOrd="0" presId="urn:microsoft.com/office/officeart/2005/8/layout/pyramid1"/>
    <dgm:cxn modelId="{8D26ECC9-0786-41B0-93A1-3D99E518F846}" type="presParOf" srcId="{E7B3C361-27D9-4E91-A40D-093A35B8249E}" destId="{BCC28427-FB70-4FCD-9CF2-0595AE9D75C9}" srcOrd="2" destOrd="0" presId="urn:microsoft.com/office/officeart/2005/8/layout/pyramid1"/>
    <dgm:cxn modelId="{D2D80C8D-4B6E-422E-BC77-5120FB247274}" type="presParOf" srcId="{BCC28427-FB70-4FCD-9CF2-0595AE9D75C9}" destId="{9643C9A5-A288-4811-9B21-A2DA0E72D7A0}" srcOrd="0" destOrd="0" presId="urn:microsoft.com/office/officeart/2005/8/layout/pyramid1"/>
    <dgm:cxn modelId="{45491A10-F163-4683-9A80-98B7511FC5DD}" type="presParOf" srcId="{BCC28427-FB70-4FCD-9CF2-0595AE9D75C9}" destId="{B9F733FB-978A-40B9-9A78-4F5D8F9B855A}" srcOrd="1" destOrd="0" presId="urn:microsoft.com/office/officeart/2005/8/layout/pyramid1"/>
    <dgm:cxn modelId="{D7C0A0BD-0B25-4F01-BAE5-2EC04F4C212C}" type="presParOf" srcId="{E7B3C361-27D9-4E91-A40D-093A35B8249E}" destId="{51E74929-30E7-4348-92D8-8BAA3EEC84D8}" srcOrd="3" destOrd="0" presId="urn:microsoft.com/office/officeart/2005/8/layout/pyramid1"/>
    <dgm:cxn modelId="{6F408800-63A0-403F-9A39-E69381809938}" type="presParOf" srcId="{51E74929-30E7-4348-92D8-8BAA3EEC84D8}" destId="{A95B4EF9-5991-4F46-9AC6-4FCFB175405E}" srcOrd="0" destOrd="0" presId="urn:microsoft.com/office/officeart/2005/8/layout/pyramid1"/>
    <dgm:cxn modelId="{8B09B352-0A17-437D-BC73-9FA0FAA1FAB9}" type="presParOf" srcId="{51E74929-30E7-4348-92D8-8BAA3EEC84D8}" destId="{5B3760ED-8975-4C12-881F-CFD69AAAB206}" srcOrd="1" destOrd="0" presId="urn:microsoft.com/office/officeart/2005/8/layout/pyramid1"/>
    <dgm:cxn modelId="{6536C395-33C4-4BD6-86CC-C641B24D9A94}" type="presParOf" srcId="{E7B3C361-27D9-4E91-A40D-093A35B8249E}" destId="{E29619E5-0D24-4130-8B8D-B24E6AA2DDA4}" srcOrd="4" destOrd="0" presId="urn:microsoft.com/office/officeart/2005/8/layout/pyramid1"/>
    <dgm:cxn modelId="{7811D7E8-0CB0-47F6-BC6E-BAC00182436D}" type="presParOf" srcId="{E29619E5-0D24-4130-8B8D-B24E6AA2DDA4}" destId="{FFBD7AFF-5D1B-4C12-B6F9-7FEAB5E3D117}" srcOrd="0" destOrd="0" presId="urn:microsoft.com/office/officeart/2005/8/layout/pyramid1"/>
    <dgm:cxn modelId="{CE4118B4-BCF8-41E7-A872-3F9BF2C7E2EA}" type="presParOf" srcId="{E29619E5-0D24-4130-8B8D-B24E6AA2DDA4}" destId="{960D4ED6-B7EF-4F6D-9C5D-196BC693EE43}" srcOrd="1" destOrd="0" presId="urn:microsoft.com/office/officeart/2005/8/layout/pyramid1"/>
    <dgm:cxn modelId="{DF764432-8FB8-4470-B413-0D6571B757BB}" type="presParOf" srcId="{E7B3C361-27D9-4E91-A40D-093A35B8249E}" destId="{CC7AD90C-7B9F-4869-B1D8-766CE39BDD72}" srcOrd="5" destOrd="0" presId="urn:microsoft.com/office/officeart/2005/8/layout/pyramid1"/>
    <dgm:cxn modelId="{DA41EDC3-E364-42B6-8A2B-51094F028A54}" type="presParOf" srcId="{CC7AD90C-7B9F-4869-B1D8-766CE39BDD72}" destId="{743FF625-659D-4FAC-8263-93F3D193C155}" srcOrd="0" destOrd="0" presId="urn:microsoft.com/office/officeart/2005/8/layout/pyramid1"/>
    <dgm:cxn modelId="{51B8F4D2-39EF-4484-9BD7-5F6C8F52B4C0}" type="presParOf" srcId="{CC7AD90C-7B9F-4869-B1D8-766CE39BDD72}" destId="{A9AD77F8-52F6-4341-949F-310B46FAA126}" srcOrd="1" destOrd="0" presId="urn:microsoft.com/office/officeart/2005/8/layout/pyramid1"/>
    <dgm:cxn modelId="{499776DB-9E6C-480C-B3B5-00CAA7D004F4}" type="presParOf" srcId="{E7B3C361-27D9-4E91-A40D-093A35B8249E}" destId="{7E636E77-734F-4F63-9628-E9F51B4ECEEA}" srcOrd="6" destOrd="0" presId="urn:microsoft.com/office/officeart/2005/8/layout/pyramid1"/>
    <dgm:cxn modelId="{62874BD7-3146-46CB-8E36-CB68FAC7399E}" type="presParOf" srcId="{7E636E77-734F-4F63-9628-E9F51B4ECEEA}" destId="{0F027DDC-0943-43C3-B5C4-7025B193DD3E}" srcOrd="0" destOrd="0" presId="urn:microsoft.com/office/officeart/2005/8/layout/pyramid1"/>
    <dgm:cxn modelId="{538DF4C2-57A3-4A10-AADB-2CF1D2EFEFD1}" type="presParOf" srcId="{7E636E77-734F-4F63-9628-E9F51B4ECEEA}" destId="{4345D2F2-E393-4134-88C6-EC7E029B867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71644A-D1A0-44C5-959C-C0DFBF0E971F}" type="doc">
      <dgm:prSet loTypeId="urn:microsoft.com/office/officeart/2005/8/layout/target1" loCatId="relationship" qsTypeId="urn:microsoft.com/office/officeart/2005/8/quickstyle/simple1" qsCatId="simple" csTypeId="urn:microsoft.com/office/officeart/2005/8/colors/accent2_5" csCatId="accent2" phldr="1"/>
      <dgm:spPr/>
      <dgm:t>
        <a:bodyPr/>
        <a:lstStyle/>
        <a:p>
          <a:endParaRPr lang="zh-CN" altLang="en-US"/>
        </a:p>
      </dgm:t>
    </dgm:pt>
    <dgm:pt modelId="{28AF4362-DF15-4E91-8184-A2F6026840BF}">
      <dgm:prSet custT="1"/>
      <dgm:spPr/>
      <dgm:t>
        <a:bodyPr/>
        <a:lstStyle/>
        <a:p>
          <a:pPr rtl="0"/>
          <a:r>
            <a:rPr lang="en-US" sz="1400" b="1" dirty="0" smtClean="0">
              <a:latin typeface="Arial" panose="020B0604020202020204" pitchFamily="34" charset="0"/>
              <a:cs typeface="Arial" panose="020B0604020202020204" pitchFamily="34" charset="0"/>
            </a:rPr>
            <a:t>Deployed schemes by contemporary CPU</a:t>
          </a:r>
          <a:endParaRPr lang="zh-CN" sz="1400" b="1" dirty="0">
            <a:latin typeface="Arial" panose="020B0604020202020204" pitchFamily="34" charset="0"/>
            <a:cs typeface="Arial" panose="020B0604020202020204" pitchFamily="34" charset="0"/>
          </a:endParaRPr>
        </a:p>
      </dgm:t>
    </dgm:pt>
    <dgm:pt modelId="{E0E529EB-F653-4585-865A-726D73C838BE}" type="parTrans" cxnId="{C2380797-68F3-4697-9AE4-DF26FD3DCCD2}">
      <dgm:prSet/>
      <dgm:spPr/>
      <dgm:t>
        <a:bodyPr/>
        <a:lstStyle/>
        <a:p>
          <a:endParaRPr lang="zh-CN" altLang="en-US"/>
        </a:p>
      </dgm:t>
    </dgm:pt>
    <dgm:pt modelId="{AC3C0D10-6F17-402F-A10C-5E0D778543EA}" type="sibTrans" cxnId="{C2380797-68F3-4697-9AE4-DF26FD3DCCD2}">
      <dgm:prSet/>
      <dgm:spPr/>
      <dgm:t>
        <a:bodyPr/>
        <a:lstStyle/>
        <a:p>
          <a:endParaRPr lang="zh-CN" altLang="en-US"/>
        </a:p>
      </dgm:t>
    </dgm:pt>
    <dgm:pt modelId="{FD599A0F-0F08-44DC-9777-93DA754438F4}">
      <dgm:prSet custT="1"/>
      <dgm:spPr/>
      <dgm:t>
        <a:bodyPr/>
        <a:lstStyle/>
        <a:p>
          <a:pPr rtl="0"/>
          <a:r>
            <a:rPr lang="en-US" sz="1100" b="1" dirty="0" smtClean="0">
              <a:latin typeface="Arial" panose="020B0604020202020204" pitchFamily="34" charset="0"/>
              <a:cs typeface="Arial" panose="020B0604020202020204" pitchFamily="34" charset="0"/>
            </a:rPr>
            <a:t>Stream </a:t>
          </a:r>
          <a:r>
            <a:rPr lang="en-US" sz="1100" b="1" dirty="0" err="1" smtClean="0">
              <a:latin typeface="Arial" panose="020B0604020202020204" pitchFamily="34" charset="0"/>
              <a:cs typeface="Arial" panose="020B0604020202020204" pitchFamily="34" charset="0"/>
            </a:rPr>
            <a:t>prefetcher</a:t>
          </a:r>
          <a:endParaRPr lang="zh-CN" sz="1100" b="1" dirty="0">
            <a:latin typeface="Arial" panose="020B0604020202020204" pitchFamily="34" charset="0"/>
            <a:cs typeface="Arial" panose="020B0604020202020204" pitchFamily="34" charset="0"/>
          </a:endParaRPr>
        </a:p>
      </dgm:t>
    </dgm:pt>
    <dgm:pt modelId="{AD0317B6-6121-4825-AF88-8ACFBB9EC82A}" type="parTrans" cxnId="{839E2BA4-7F29-470E-BF01-08E28D03293C}">
      <dgm:prSet/>
      <dgm:spPr/>
      <dgm:t>
        <a:bodyPr/>
        <a:lstStyle/>
        <a:p>
          <a:endParaRPr lang="zh-CN" altLang="en-US"/>
        </a:p>
      </dgm:t>
    </dgm:pt>
    <dgm:pt modelId="{956CA5C3-C05E-4274-BC1B-A194417CBF1F}" type="sibTrans" cxnId="{839E2BA4-7F29-470E-BF01-08E28D03293C}">
      <dgm:prSet/>
      <dgm:spPr/>
      <dgm:t>
        <a:bodyPr/>
        <a:lstStyle/>
        <a:p>
          <a:endParaRPr lang="zh-CN" altLang="en-US"/>
        </a:p>
      </dgm:t>
    </dgm:pt>
    <dgm:pt modelId="{54E12D60-802C-49BE-8BE1-43EEA24D6B41}">
      <dgm:prSet custT="1"/>
      <dgm:spPr/>
      <dgm:t>
        <a:bodyPr/>
        <a:lstStyle/>
        <a:p>
          <a:pPr rtl="0"/>
          <a:r>
            <a:rPr lang="en-US" sz="1100" b="1" dirty="0" smtClean="0">
              <a:latin typeface="Arial" panose="020B0604020202020204" pitchFamily="34" charset="0"/>
              <a:cs typeface="Arial" panose="020B0604020202020204" pitchFamily="34" charset="0"/>
            </a:rPr>
            <a:t>Correlation </a:t>
          </a:r>
          <a:r>
            <a:rPr lang="en-US" sz="1100" b="1" dirty="0" err="1" smtClean="0">
              <a:latin typeface="Arial" panose="020B0604020202020204" pitchFamily="34" charset="0"/>
              <a:cs typeface="Arial" panose="020B0604020202020204" pitchFamily="34" charset="0"/>
            </a:rPr>
            <a:t>prefetcher</a:t>
          </a:r>
          <a:endParaRPr lang="zh-CN" sz="1100" b="1" dirty="0">
            <a:latin typeface="Arial" panose="020B0604020202020204" pitchFamily="34" charset="0"/>
            <a:cs typeface="Arial" panose="020B0604020202020204" pitchFamily="34" charset="0"/>
          </a:endParaRPr>
        </a:p>
      </dgm:t>
    </dgm:pt>
    <dgm:pt modelId="{6EC8E349-8F75-4B65-8772-DC02EFAC261D}" type="parTrans" cxnId="{CEFE7EDB-AE28-4C05-8454-FE53D0EE3F00}">
      <dgm:prSet/>
      <dgm:spPr/>
      <dgm:t>
        <a:bodyPr/>
        <a:lstStyle/>
        <a:p>
          <a:endParaRPr lang="zh-CN" altLang="en-US"/>
        </a:p>
      </dgm:t>
    </dgm:pt>
    <dgm:pt modelId="{F9CF72BC-6133-4334-BA8A-F319B9A8BB43}" type="sibTrans" cxnId="{CEFE7EDB-AE28-4C05-8454-FE53D0EE3F00}">
      <dgm:prSet/>
      <dgm:spPr/>
      <dgm:t>
        <a:bodyPr/>
        <a:lstStyle/>
        <a:p>
          <a:endParaRPr lang="zh-CN" altLang="en-US"/>
        </a:p>
      </dgm:t>
    </dgm:pt>
    <dgm:pt modelId="{76D91846-7529-4605-B82C-5A9FF4031C79}">
      <dgm:prSet custT="1"/>
      <dgm:spPr/>
      <dgm:t>
        <a:bodyPr/>
        <a:lstStyle/>
        <a:p>
          <a:pPr rtl="0"/>
          <a:r>
            <a:rPr lang="en-US" sz="1100" b="1" dirty="0" smtClean="0">
              <a:latin typeface="Arial" panose="020B0604020202020204" pitchFamily="34" charset="0"/>
              <a:cs typeface="Arial" panose="020B0604020202020204" pitchFamily="34" charset="0"/>
            </a:rPr>
            <a:t>Execution-based </a:t>
          </a:r>
          <a:r>
            <a:rPr lang="en-US" sz="1100" b="1" dirty="0" err="1" smtClean="0">
              <a:latin typeface="Arial" panose="020B0604020202020204" pitchFamily="34" charset="0"/>
              <a:cs typeface="Arial" panose="020B0604020202020204" pitchFamily="34" charset="0"/>
            </a:rPr>
            <a:t>prefetcher</a:t>
          </a:r>
          <a:endParaRPr lang="zh-CN" sz="1100" b="1" dirty="0">
            <a:latin typeface="Arial" panose="020B0604020202020204" pitchFamily="34" charset="0"/>
            <a:cs typeface="Arial" panose="020B0604020202020204" pitchFamily="34" charset="0"/>
          </a:endParaRPr>
        </a:p>
      </dgm:t>
    </dgm:pt>
    <dgm:pt modelId="{F562A85E-B92E-4B91-9E3B-2795A956739E}" type="parTrans" cxnId="{083C662A-6756-4666-8C89-FEECC7268DC7}">
      <dgm:prSet/>
      <dgm:spPr/>
      <dgm:t>
        <a:bodyPr/>
        <a:lstStyle/>
        <a:p>
          <a:endParaRPr lang="zh-CN" altLang="en-US"/>
        </a:p>
      </dgm:t>
    </dgm:pt>
    <dgm:pt modelId="{80139E52-6447-47DE-A415-9FF72F57FC1A}" type="sibTrans" cxnId="{083C662A-6756-4666-8C89-FEECC7268DC7}">
      <dgm:prSet/>
      <dgm:spPr/>
      <dgm:t>
        <a:bodyPr/>
        <a:lstStyle/>
        <a:p>
          <a:endParaRPr lang="zh-CN" altLang="en-US"/>
        </a:p>
      </dgm:t>
    </dgm:pt>
    <dgm:pt modelId="{F73A7C9F-4B97-449D-AACC-88D43DC2A337}">
      <dgm:prSet custT="1"/>
      <dgm:spPr/>
      <dgm:t>
        <a:bodyPr/>
        <a:lstStyle/>
        <a:p>
          <a:pPr rtl="0"/>
          <a:r>
            <a:rPr lang="en-US" sz="1100" b="1" dirty="0" smtClean="0">
              <a:latin typeface="Arial" panose="020B0604020202020204" pitchFamily="34" charset="0"/>
              <a:cs typeface="Arial" panose="020B0604020202020204" pitchFamily="34" charset="0"/>
            </a:rPr>
            <a:t>Next-line </a:t>
          </a:r>
          <a:r>
            <a:rPr lang="en-US" sz="1100" b="1" dirty="0" err="1" smtClean="0">
              <a:latin typeface="Arial" panose="020B0604020202020204" pitchFamily="34" charset="0"/>
              <a:cs typeface="Arial" panose="020B0604020202020204" pitchFamily="34" charset="0"/>
            </a:rPr>
            <a:t>prefetcher</a:t>
          </a:r>
          <a:endParaRPr lang="zh-CN" sz="1100" b="1" dirty="0">
            <a:latin typeface="Arial" panose="020B0604020202020204" pitchFamily="34" charset="0"/>
            <a:cs typeface="Arial" panose="020B0604020202020204" pitchFamily="34" charset="0"/>
          </a:endParaRPr>
        </a:p>
      </dgm:t>
    </dgm:pt>
    <dgm:pt modelId="{17120694-7AAA-4C31-BB17-ABFE5AA834E1}" type="parTrans" cxnId="{85DEE7A7-7BB8-4642-9E59-5E18A560CFBF}">
      <dgm:prSet/>
      <dgm:spPr/>
      <dgm:t>
        <a:bodyPr/>
        <a:lstStyle/>
        <a:p>
          <a:endParaRPr lang="zh-CN" altLang="en-US"/>
        </a:p>
      </dgm:t>
    </dgm:pt>
    <dgm:pt modelId="{FED23FD0-45B7-42D0-A8BB-2AD7B3E2CEA8}" type="sibTrans" cxnId="{85DEE7A7-7BB8-4642-9E59-5E18A560CFBF}">
      <dgm:prSet/>
      <dgm:spPr/>
      <dgm:t>
        <a:bodyPr/>
        <a:lstStyle/>
        <a:p>
          <a:endParaRPr lang="zh-CN" altLang="en-US"/>
        </a:p>
      </dgm:t>
    </dgm:pt>
    <dgm:pt modelId="{0C482A5B-F154-4E95-9814-6E02BC6164A2}">
      <dgm:prSet custT="1"/>
      <dgm:spPr/>
      <dgm:t>
        <a:bodyPr/>
        <a:lstStyle/>
        <a:p>
          <a:pPr rtl="0"/>
          <a:r>
            <a:rPr lang="en-US" sz="1100" b="1" dirty="0" smtClean="0">
              <a:latin typeface="Arial" panose="020B0604020202020204" pitchFamily="34" charset="0"/>
              <a:cs typeface="Arial" panose="020B0604020202020204" pitchFamily="34" charset="0"/>
            </a:rPr>
            <a:t>Stride </a:t>
          </a:r>
          <a:r>
            <a:rPr lang="en-US" sz="1100" b="1" dirty="0" err="1" smtClean="0">
              <a:latin typeface="Arial" panose="020B0604020202020204" pitchFamily="34" charset="0"/>
              <a:cs typeface="Arial" panose="020B0604020202020204" pitchFamily="34" charset="0"/>
            </a:rPr>
            <a:t>prefetcher</a:t>
          </a:r>
          <a:endParaRPr lang="zh-CN" sz="1100" b="1" dirty="0">
            <a:latin typeface="Arial" panose="020B0604020202020204" pitchFamily="34" charset="0"/>
            <a:cs typeface="Arial" panose="020B0604020202020204" pitchFamily="34" charset="0"/>
          </a:endParaRPr>
        </a:p>
      </dgm:t>
    </dgm:pt>
    <dgm:pt modelId="{4698A116-B991-43BA-867D-E7A653689CFB}" type="parTrans" cxnId="{5C278D1A-A6AE-40D9-9CCB-4B7659DD7AD9}">
      <dgm:prSet/>
      <dgm:spPr/>
      <dgm:t>
        <a:bodyPr/>
        <a:lstStyle/>
        <a:p>
          <a:endParaRPr lang="zh-CN" altLang="en-US"/>
        </a:p>
      </dgm:t>
    </dgm:pt>
    <dgm:pt modelId="{00514CE8-251F-403A-9B82-4A210CF21D9D}" type="sibTrans" cxnId="{5C278D1A-A6AE-40D9-9CCB-4B7659DD7AD9}">
      <dgm:prSet/>
      <dgm:spPr/>
      <dgm:t>
        <a:bodyPr/>
        <a:lstStyle/>
        <a:p>
          <a:endParaRPr lang="zh-CN" altLang="en-US"/>
        </a:p>
      </dgm:t>
    </dgm:pt>
    <dgm:pt modelId="{2240DF7D-B5E7-427B-B7E4-5C1200733B4F}">
      <dgm:prSet custT="1"/>
      <dgm:spPr/>
      <dgm:t>
        <a:bodyPr/>
        <a:lstStyle/>
        <a:p>
          <a:pPr rtl="0"/>
          <a:r>
            <a:rPr lang="en-US" sz="1400" b="1" dirty="0" smtClean="0">
              <a:latin typeface="Arial" panose="020B0604020202020204" pitchFamily="34" charset="0"/>
              <a:cs typeface="Arial" panose="020B0604020202020204" pitchFamily="34" charset="0"/>
            </a:rPr>
            <a:t>Prior research</a:t>
          </a:r>
          <a:endParaRPr lang="zh-CN" altLang="en-US" sz="1400" b="1" dirty="0">
            <a:latin typeface="Arial" panose="020B0604020202020204" pitchFamily="34" charset="0"/>
            <a:cs typeface="Arial" panose="020B0604020202020204" pitchFamily="34" charset="0"/>
          </a:endParaRPr>
        </a:p>
      </dgm:t>
    </dgm:pt>
    <dgm:pt modelId="{0DE49B7E-4F1E-4024-A4BE-92E53BC3C161}" type="parTrans" cxnId="{01622FB6-9B71-45A4-A1FD-91309CD11CA2}">
      <dgm:prSet/>
      <dgm:spPr/>
      <dgm:t>
        <a:bodyPr/>
        <a:lstStyle/>
        <a:p>
          <a:endParaRPr lang="zh-CN" altLang="en-US"/>
        </a:p>
      </dgm:t>
    </dgm:pt>
    <dgm:pt modelId="{9DB838C9-6AD6-4D8B-AC02-FF3F563CCC0F}" type="sibTrans" cxnId="{01622FB6-9B71-45A4-A1FD-91309CD11CA2}">
      <dgm:prSet/>
      <dgm:spPr/>
      <dgm:t>
        <a:bodyPr/>
        <a:lstStyle/>
        <a:p>
          <a:endParaRPr lang="zh-CN" altLang="en-US"/>
        </a:p>
      </dgm:t>
    </dgm:pt>
    <dgm:pt modelId="{A106D8A1-856D-406D-84EC-396C2B2827D9}" type="pres">
      <dgm:prSet presAssocID="{DF71644A-D1A0-44C5-959C-C0DFBF0E971F}" presName="composite" presStyleCnt="0">
        <dgm:presLayoutVars>
          <dgm:chMax val="5"/>
          <dgm:dir/>
          <dgm:resizeHandles val="exact"/>
        </dgm:presLayoutVars>
      </dgm:prSet>
      <dgm:spPr/>
    </dgm:pt>
    <dgm:pt modelId="{DEA9DDB0-3DAB-4021-A00B-75272D6F3F31}" type="pres">
      <dgm:prSet presAssocID="{28AF4362-DF15-4E91-8184-A2F6026840BF}" presName="circle1" presStyleLbl="lnNode1" presStyleIdx="0" presStyleCnt="2"/>
      <dgm:spPr/>
    </dgm:pt>
    <dgm:pt modelId="{8F940BB4-639C-42AD-9BD3-434BA891FB48}" type="pres">
      <dgm:prSet presAssocID="{28AF4362-DF15-4E91-8184-A2F6026840BF}" presName="text1" presStyleLbl="revTx" presStyleIdx="0" presStyleCnt="2" custScaleX="254717" custLinFactX="12521" custLinFactNeighborX="100000" custLinFactNeighborY="-35212">
        <dgm:presLayoutVars>
          <dgm:bulletEnabled val="1"/>
        </dgm:presLayoutVars>
      </dgm:prSet>
      <dgm:spPr/>
    </dgm:pt>
    <dgm:pt modelId="{E7C107F7-9E23-44C8-A50A-2A98423C9D76}" type="pres">
      <dgm:prSet presAssocID="{28AF4362-DF15-4E91-8184-A2F6026840BF}" presName="line1" presStyleLbl="callout" presStyleIdx="0" presStyleCnt="4"/>
      <dgm:spPr/>
    </dgm:pt>
    <dgm:pt modelId="{EA54371C-28F8-4BAE-8D51-C1DF5FAB208A}" type="pres">
      <dgm:prSet presAssocID="{28AF4362-DF15-4E91-8184-A2F6026840BF}" presName="d1" presStyleLbl="callout" presStyleIdx="1" presStyleCnt="4"/>
      <dgm:spPr/>
    </dgm:pt>
    <dgm:pt modelId="{DD4BEE20-073A-4054-B9E0-07CCD2B0A9D7}" type="pres">
      <dgm:prSet presAssocID="{2240DF7D-B5E7-427B-B7E4-5C1200733B4F}" presName="circle2" presStyleLbl="lnNode1" presStyleIdx="1" presStyleCnt="2"/>
      <dgm:spPr/>
    </dgm:pt>
    <dgm:pt modelId="{7275A40A-3999-46EF-A723-0FD0433F6FE5}" type="pres">
      <dgm:prSet presAssocID="{2240DF7D-B5E7-427B-B7E4-5C1200733B4F}" presName="text2" presStyleLbl="revTx" presStyleIdx="1" presStyleCnt="2" custScaleX="213118" custLinFactNeighborX="51508" custLinFactNeighborY="32127">
        <dgm:presLayoutVars>
          <dgm:bulletEnabled val="1"/>
        </dgm:presLayoutVars>
      </dgm:prSet>
      <dgm:spPr/>
    </dgm:pt>
    <dgm:pt modelId="{02115A48-25B0-4B4F-A06B-186D7FE038D6}" type="pres">
      <dgm:prSet presAssocID="{2240DF7D-B5E7-427B-B7E4-5C1200733B4F}" presName="line2" presStyleLbl="callout" presStyleIdx="2" presStyleCnt="4"/>
      <dgm:spPr/>
    </dgm:pt>
    <dgm:pt modelId="{8950CAE5-3FD6-48C4-9CEC-8D3748B3BFDB}" type="pres">
      <dgm:prSet presAssocID="{2240DF7D-B5E7-427B-B7E4-5C1200733B4F}" presName="d2" presStyleLbl="callout" presStyleIdx="3" presStyleCnt="4"/>
      <dgm:spPr/>
    </dgm:pt>
  </dgm:ptLst>
  <dgm:cxnLst>
    <dgm:cxn modelId="{6C147D9C-B0EF-4319-88E9-27239843888A}" type="presOf" srcId="{76D91846-7529-4605-B82C-5A9FF4031C79}" destId="{7275A40A-3999-46EF-A723-0FD0433F6FE5}" srcOrd="0" destOrd="3" presId="urn:microsoft.com/office/officeart/2005/8/layout/target1"/>
    <dgm:cxn modelId="{CEFE7EDB-AE28-4C05-8454-FE53D0EE3F00}" srcId="{2240DF7D-B5E7-427B-B7E4-5C1200733B4F}" destId="{54E12D60-802C-49BE-8BE1-43EEA24D6B41}" srcOrd="1" destOrd="0" parTransId="{6EC8E349-8F75-4B65-8772-DC02EFAC261D}" sibTransId="{F9CF72BC-6133-4334-BA8A-F319B9A8BB43}"/>
    <dgm:cxn modelId="{01622FB6-9B71-45A4-A1FD-91309CD11CA2}" srcId="{DF71644A-D1A0-44C5-959C-C0DFBF0E971F}" destId="{2240DF7D-B5E7-427B-B7E4-5C1200733B4F}" srcOrd="1" destOrd="0" parTransId="{0DE49B7E-4F1E-4024-A4BE-92E53BC3C161}" sibTransId="{9DB838C9-6AD6-4D8B-AC02-FF3F563CCC0F}"/>
    <dgm:cxn modelId="{9C8AD76D-29B8-4AAF-88C1-C5C77D12E226}" type="presOf" srcId="{54E12D60-802C-49BE-8BE1-43EEA24D6B41}" destId="{7275A40A-3999-46EF-A723-0FD0433F6FE5}" srcOrd="0" destOrd="2" presId="urn:microsoft.com/office/officeart/2005/8/layout/target1"/>
    <dgm:cxn modelId="{201DE6A3-C28B-494E-BC26-1BBE609D23E8}" type="presOf" srcId="{2240DF7D-B5E7-427B-B7E4-5C1200733B4F}" destId="{7275A40A-3999-46EF-A723-0FD0433F6FE5}" srcOrd="0" destOrd="0" presId="urn:microsoft.com/office/officeart/2005/8/layout/target1"/>
    <dgm:cxn modelId="{17FDCA28-31F1-4B90-A23C-48DE7DD605E5}" type="presOf" srcId="{F73A7C9F-4B97-449D-AACC-88D43DC2A337}" destId="{8F940BB4-639C-42AD-9BD3-434BA891FB48}" srcOrd="0" destOrd="1" presId="urn:microsoft.com/office/officeart/2005/8/layout/target1"/>
    <dgm:cxn modelId="{21E5A736-E954-4BEE-912D-F1713CD78CBF}" type="presOf" srcId="{28AF4362-DF15-4E91-8184-A2F6026840BF}" destId="{8F940BB4-639C-42AD-9BD3-434BA891FB48}" srcOrd="0" destOrd="0" presId="urn:microsoft.com/office/officeart/2005/8/layout/target1"/>
    <dgm:cxn modelId="{C2380797-68F3-4697-9AE4-DF26FD3DCCD2}" srcId="{DF71644A-D1A0-44C5-959C-C0DFBF0E971F}" destId="{28AF4362-DF15-4E91-8184-A2F6026840BF}" srcOrd="0" destOrd="0" parTransId="{E0E529EB-F653-4585-865A-726D73C838BE}" sibTransId="{AC3C0D10-6F17-402F-A10C-5E0D778543EA}"/>
    <dgm:cxn modelId="{083C662A-6756-4666-8C89-FEECC7268DC7}" srcId="{2240DF7D-B5E7-427B-B7E4-5C1200733B4F}" destId="{76D91846-7529-4605-B82C-5A9FF4031C79}" srcOrd="2" destOrd="0" parTransId="{F562A85E-B92E-4B91-9E3B-2795A956739E}" sibTransId="{80139E52-6447-47DE-A415-9FF72F57FC1A}"/>
    <dgm:cxn modelId="{5C278D1A-A6AE-40D9-9CCB-4B7659DD7AD9}" srcId="{28AF4362-DF15-4E91-8184-A2F6026840BF}" destId="{0C482A5B-F154-4E95-9814-6E02BC6164A2}" srcOrd="1" destOrd="0" parTransId="{4698A116-B991-43BA-867D-E7A653689CFB}" sibTransId="{00514CE8-251F-403A-9B82-4A210CF21D9D}"/>
    <dgm:cxn modelId="{B5EF2948-7C49-4B56-B7E7-EABBDE77058A}" type="presOf" srcId="{DF71644A-D1A0-44C5-959C-C0DFBF0E971F}" destId="{A106D8A1-856D-406D-84EC-396C2B2827D9}" srcOrd="0" destOrd="0" presId="urn:microsoft.com/office/officeart/2005/8/layout/target1"/>
    <dgm:cxn modelId="{85DEE7A7-7BB8-4642-9E59-5E18A560CFBF}" srcId="{28AF4362-DF15-4E91-8184-A2F6026840BF}" destId="{F73A7C9F-4B97-449D-AACC-88D43DC2A337}" srcOrd="0" destOrd="0" parTransId="{17120694-7AAA-4C31-BB17-ABFE5AA834E1}" sibTransId="{FED23FD0-45B7-42D0-A8BB-2AD7B3E2CEA8}"/>
    <dgm:cxn modelId="{653AF08D-8311-4874-9A0E-66708598C75E}" type="presOf" srcId="{0C482A5B-F154-4E95-9814-6E02BC6164A2}" destId="{8F940BB4-639C-42AD-9BD3-434BA891FB48}" srcOrd="0" destOrd="2" presId="urn:microsoft.com/office/officeart/2005/8/layout/target1"/>
    <dgm:cxn modelId="{839E2BA4-7F29-470E-BF01-08E28D03293C}" srcId="{2240DF7D-B5E7-427B-B7E4-5C1200733B4F}" destId="{FD599A0F-0F08-44DC-9777-93DA754438F4}" srcOrd="0" destOrd="0" parTransId="{AD0317B6-6121-4825-AF88-8ACFBB9EC82A}" sibTransId="{956CA5C3-C05E-4274-BC1B-A194417CBF1F}"/>
    <dgm:cxn modelId="{E46398EE-EEA5-4673-8EA3-E83DA4255405}" type="presOf" srcId="{FD599A0F-0F08-44DC-9777-93DA754438F4}" destId="{7275A40A-3999-46EF-A723-0FD0433F6FE5}" srcOrd="0" destOrd="1" presId="urn:microsoft.com/office/officeart/2005/8/layout/target1"/>
    <dgm:cxn modelId="{0D1E45FE-44DF-468A-9ECC-4C995409D5D2}" type="presParOf" srcId="{A106D8A1-856D-406D-84EC-396C2B2827D9}" destId="{DEA9DDB0-3DAB-4021-A00B-75272D6F3F31}" srcOrd="0" destOrd="0" presId="urn:microsoft.com/office/officeart/2005/8/layout/target1"/>
    <dgm:cxn modelId="{2D419B4C-6B63-4AF6-8D80-86018404EF2F}" type="presParOf" srcId="{A106D8A1-856D-406D-84EC-396C2B2827D9}" destId="{8F940BB4-639C-42AD-9BD3-434BA891FB48}" srcOrd="1" destOrd="0" presId="urn:microsoft.com/office/officeart/2005/8/layout/target1"/>
    <dgm:cxn modelId="{050A9CC1-15AD-4DDC-B210-E7CE320E9B3E}" type="presParOf" srcId="{A106D8A1-856D-406D-84EC-396C2B2827D9}" destId="{E7C107F7-9E23-44C8-A50A-2A98423C9D76}" srcOrd="2" destOrd="0" presId="urn:microsoft.com/office/officeart/2005/8/layout/target1"/>
    <dgm:cxn modelId="{13B614A8-60ED-49D5-8345-63DC8764690B}" type="presParOf" srcId="{A106D8A1-856D-406D-84EC-396C2B2827D9}" destId="{EA54371C-28F8-4BAE-8D51-C1DF5FAB208A}" srcOrd="3" destOrd="0" presId="urn:microsoft.com/office/officeart/2005/8/layout/target1"/>
    <dgm:cxn modelId="{01FB81E0-3753-45D8-9CD9-C3F6D7A82DB3}" type="presParOf" srcId="{A106D8A1-856D-406D-84EC-396C2B2827D9}" destId="{DD4BEE20-073A-4054-B9E0-07CCD2B0A9D7}" srcOrd="4" destOrd="0" presId="urn:microsoft.com/office/officeart/2005/8/layout/target1"/>
    <dgm:cxn modelId="{A3264055-9D76-4285-BA83-060380447CC5}" type="presParOf" srcId="{A106D8A1-856D-406D-84EC-396C2B2827D9}" destId="{7275A40A-3999-46EF-A723-0FD0433F6FE5}" srcOrd="5" destOrd="0" presId="urn:microsoft.com/office/officeart/2005/8/layout/target1"/>
    <dgm:cxn modelId="{1618D085-9369-4B0C-BA3E-3AA1066FCCA3}" type="presParOf" srcId="{A106D8A1-856D-406D-84EC-396C2B2827D9}" destId="{02115A48-25B0-4B4F-A06B-186D7FE038D6}" srcOrd="6" destOrd="0" presId="urn:microsoft.com/office/officeart/2005/8/layout/target1"/>
    <dgm:cxn modelId="{6528BE7B-756F-4376-A2A0-7FA164E1ADB7}" type="presParOf" srcId="{A106D8A1-856D-406D-84EC-396C2B2827D9}" destId="{8950CAE5-3FD6-48C4-9CEC-8D3748B3BFDB}" srcOrd="7"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707EC5-208A-4F54-9DD3-2FFCD30042D8}" type="doc">
      <dgm:prSet loTypeId="urn:microsoft.com/office/officeart/2005/8/layout/target3" loCatId="list" qsTypeId="urn:microsoft.com/office/officeart/2005/8/quickstyle/simple1" qsCatId="simple" csTypeId="urn:microsoft.com/office/officeart/2005/8/colors/accent0_2" csCatId="mainScheme" phldr="1"/>
      <dgm:spPr/>
      <dgm:t>
        <a:bodyPr/>
        <a:lstStyle/>
        <a:p>
          <a:endParaRPr lang="zh-CN" altLang="en-US"/>
        </a:p>
      </dgm:t>
    </dgm:pt>
    <dgm:pt modelId="{56D5E624-CE88-421A-A645-A1B76EC48A8F}">
      <dgm:prSet/>
      <dgm:spPr/>
      <dgm:t>
        <a:bodyPr/>
        <a:lstStyle/>
        <a:p>
          <a:pPr rtl="0"/>
          <a:r>
            <a:rPr lang="en-US" dirty="0" smtClean="0">
              <a:solidFill>
                <a:schemeClr val="tx1"/>
              </a:solidFill>
            </a:rPr>
            <a:t>Coverage</a:t>
          </a:r>
          <a:r>
            <a:rPr lang="zh-CN" dirty="0" smtClean="0">
              <a:solidFill>
                <a:schemeClr val="tx1"/>
              </a:solidFill>
            </a:rPr>
            <a:t> </a:t>
          </a:r>
          <a:r>
            <a:rPr lang="en-US" dirty="0" smtClean="0">
              <a:solidFill>
                <a:schemeClr val="tx1"/>
              </a:solidFill>
            </a:rPr>
            <a:t>(</a:t>
          </a:r>
          <a:r>
            <a:rPr lang="zh-CN" dirty="0" smtClean="0">
              <a:solidFill>
                <a:schemeClr val="tx1"/>
              </a:solidFill>
            </a:rPr>
            <a:t>覆盖率</a:t>
          </a:r>
          <a:r>
            <a:rPr lang="en-US" dirty="0" smtClean="0">
              <a:solidFill>
                <a:schemeClr val="tx1"/>
              </a:solidFill>
            </a:rPr>
            <a:t>)</a:t>
          </a:r>
          <a:endParaRPr lang="zh-CN" dirty="0">
            <a:solidFill>
              <a:schemeClr val="tx1"/>
            </a:solidFill>
          </a:endParaRPr>
        </a:p>
      </dgm:t>
    </dgm:pt>
    <dgm:pt modelId="{F630279E-8B32-439D-B358-C905BF42BC50}" type="parTrans" cxnId="{28E929C4-6253-4BD7-90F3-90126DB7D828}">
      <dgm:prSet/>
      <dgm:spPr/>
      <dgm:t>
        <a:bodyPr/>
        <a:lstStyle/>
        <a:p>
          <a:endParaRPr lang="zh-CN" altLang="en-US"/>
        </a:p>
      </dgm:t>
    </dgm:pt>
    <dgm:pt modelId="{5D379905-EFA7-489B-8959-3DE8CDC292AE}" type="sibTrans" cxnId="{28E929C4-6253-4BD7-90F3-90126DB7D828}">
      <dgm:prSet/>
      <dgm:spPr/>
      <dgm:t>
        <a:bodyPr/>
        <a:lstStyle/>
        <a:p>
          <a:endParaRPr lang="zh-CN" altLang="en-US"/>
        </a:p>
      </dgm:t>
    </dgm:pt>
    <dgm:pt modelId="{E03B5053-F3E4-4209-ABBF-D5B59B9F5159}">
      <dgm:prSet/>
      <dgm:spPr/>
      <dgm:t>
        <a:bodyPr/>
        <a:lstStyle/>
        <a:p>
          <a:pPr rtl="0"/>
          <a:r>
            <a:rPr lang="zh-CN" dirty="0" smtClean="0">
              <a:solidFill>
                <a:schemeClr val="tx1"/>
              </a:solidFill>
            </a:rPr>
            <a:t>预取器可以确定的未来内存访问（或高速缓存未命中）的百分比</a:t>
          </a:r>
          <a:endParaRPr lang="zh-CN" dirty="0">
            <a:solidFill>
              <a:schemeClr val="tx1"/>
            </a:solidFill>
          </a:endParaRPr>
        </a:p>
      </dgm:t>
    </dgm:pt>
    <dgm:pt modelId="{F18E9A65-2457-4974-B2DA-69246054C62E}" type="parTrans" cxnId="{A6930A33-638D-407D-AE74-D3583902E158}">
      <dgm:prSet/>
      <dgm:spPr/>
      <dgm:t>
        <a:bodyPr/>
        <a:lstStyle/>
        <a:p>
          <a:endParaRPr lang="zh-CN" altLang="en-US"/>
        </a:p>
      </dgm:t>
    </dgm:pt>
    <dgm:pt modelId="{49AB1DB6-5F71-4DB3-82E8-743B32228621}" type="sibTrans" cxnId="{A6930A33-638D-407D-AE74-D3583902E158}">
      <dgm:prSet/>
      <dgm:spPr/>
      <dgm:t>
        <a:bodyPr/>
        <a:lstStyle/>
        <a:p>
          <a:endParaRPr lang="zh-CN" altLang="en-US"/>
        </a:p>
      </dgm:t>
    </dgm:pt>
    <dgm:pt modelId="{AD9DE2B0-9104-4771-951D-8DF3EDE46A37}">
      <dgm:prSet/>
      <dgm:spPr/>
      <dgm:t>
        <a:bodyPr/>
        <a:lstStyle/>
        <a:p>
          <a:pPr rtl="0"/>
          <a:r>
            <a:rPr lang="zh-CN" dirty="0" smtClean="0">
              <a:solidFill>
                <a:schemeClr val="tx1"/>
              </a:solidFill>
            </a:rPr>
            <a:t>低覆盖率仅会限制预取的潜在性能改进</a:t>
          </a:r>
          <a:endParaRPr lang="zh-CN" dirty="0">
            <a:solidFill>
              <a:schemeClr val="tx1"/>
            </a:solidFill>
          </a:endParaRPr>
        </a:p>
      </dgm:t>
    </dgm:pt>
    <dgm:pt modelId="{BB6A7685-4093-434A-AC0A-050D9027AAA0}" type="parTrans" cxnId="{AAA17439-2A00-4F2B-9388-562D6D00FBE9}">
      <dgm:prSet/>
      <dgm:spPr/>
      <dgm:t>
        <a:bodyPr/>
        <a:lstStyle/>
        <a:p>
          <a:endParaRPr lang="zh-CN" altLang="en-US"/>
        </a:p>
      </dgm:t>
    </dgm:pt>
    <dgm:pt modelId="{2F0E91A0-3F81-42C4-AB55-167879A4DCDA}" type="sibTrans" cxnId="{AAA17439-2A00-4F2B-9388-562D6D00FBE9}">
      <dgm:prSet/>
      <dgm:spPr/>
      <dgm:t>
        <a:bodyPr/>
        <a:lstStyle/>
        <a:p>
          <a:endParaRPr lang="zh-CN" altLang="en-US"/>
        </a:p>
      </dgm:t>
    </dgm:pt>
    <dgm:pt modelId="{5EBB3F55-361E-4E0C-B0E6-F9A956DC2A5E}">
      <dgm:prSet/>
      <dgm:spPr/>
      <dgm:t>
        <a:bodyPr/>
        <a:lstStyle/>
        <a:p>
          <a:pPr rtl="0"/>
          <a:r>
            <a:rPr lang="en-US" dirty="0" smtClean="0">
              <a:solidFill>
                <a:schemeClr val="tx1"/>
              </a:solidFill>
            </a:rPr>
            <a:t>Accuracy (</a:t>
          </a:r>
          <a:r>
            <a:rPr lang="zh-CN" dirty="0" smtClean="0">
              <a:solidFill>
                <a:schemeClr val="tx1"/>
              </a:solidFill>
            </a:rPr>
            <a:t>准确性</a:t>
          </a:r>
          <a:r>
            <a:rPr lang="en-US" dirty="0" smtClean="0">
              <a:solidFill>
                <a:schemeClr val="tx1"/>
              </a:solidFill>
            </a:rPr>
            <a:t>)</a:t>
          </a:r>
          <a:endParaRPr lang="zh-CN" dirty="0">
            <a:solidFill>
              <a:schemeClr val="tx1"/>
            </a:solidFill>
          </a:endParaRPr>
        </a:p>
      </dgm:t>
    </dgm:pt>
    <dgm:pt modelId="{6CA27E89-0ABA-4E57-892D-9E76DB64E14B}" type="parTrans" cxnId="{E252586E-2F3A-4B57-81AE-F0E97371EBE3}">
      <dgm:prSet/>
      <dgm:spPr/>
      <dgm:t>
        <a:bodyPr/>
        <a:lstStyle/>
        <a:p>
          <a:endParaRPr lang="zh-CN" altLang="en-US"/>
        </a:p>
      </dgm:t>
    </dgm:pt>
    <dgm:pt modelId="{B80689B7-6B9A-445C-AD31-73E86E4F23BD}" type="sibTrans" cxnId="{E252586E-2F3A-4B57-81AE-F0E97371EBE3}">
      <dgm:prSet/>
      <dgm:spPr/>
      <dgm:t>
        <a:bodyPr/>
        <a:lstStyle/>
        <a:p>
          <a:endParaRPr lang="zh-CN" altLang="en-US"/>
        </a:p>
      </dgm:t>
    </dgm:pt>
    <dgm:pt modelId="{52D7EE3E-DE35-4343-99AF-997EF8F6F2B9}">
      <dgm:prSet/>
      <dgm:spPr/>
      <dgm:t>
        <a:bodyPr/>
        <a:lstStyle/>
        <a:p>
          <a:pPr rtl="0"/>
          <a:r>
            <a:rPr lang="zh-CN" dirty="0" smtClean="0">
              <a:solidFill>
                <a:schemeClr val="tx1"/>
              </a:solidFill>
            </a:rPr>
            <a:t>预取的内存元素与将来的</a:t>
          </a:r>
          <a:r>
            <a:rPr lang="en-US" altLang="zh-CN" dirty="0" err="1" smtClean="0">
              <a:solidFill>
                <a:schemeClr val="tx1"/>
              </a:solidFill>
            </a:rPr>
            <a:t>Ld</a:t>
          </a:r>
          <a:r>
            <a:rPr lang="zh-CN" dirty="0" smtClean="0">
              <a:solidFill>
                <a:schemeClr val="tx1"/>
              </a:solidFill>
            </a:rPr>
            <a:t>所使用的内存元素之比</a:t>
          </a:r>
          <a:endParaRPr lang="zh-CN" dirty="0">
            <a:solidFill>
              <a:schemeClr val="tx1"/>
            </a:solidFill>
          </a:endParaRPr>
        </a:p>
      </dgm:t>
    </dgm:pt>
    <dgm:pt modelId="{CB1EF538-66F6-4A43-93D0-F9331F154C73}" type="parTrans" cxnId="{011DC7E7-15E8-4E16-8B2A-6BE561D6D780}">
      <dgm:prSet/>
      <dgm:spPr/>
      <dgm:t>
        <a:bodyPr/>
        <a:lstStyle/>
        <a:p>
          <a:endParaRPr lang="zh-CN" altLang="en-US"/>
        </a:p>
      </dgm:t>
    </dgm:pt>
    <dgm:pt modelId="{962B5653-65AE-4033-9602-1E453B975907}" type="sibTrans" cxnId="{011DC7E7-15E8-4E16-8B2A-6BE561D6D780}">
      <dgm:prSet/>
      <dgm:spPr/>
      <dgm:t>
        <a:bodyPr/>
        <a:lstStyle/>
        <a:p>
          <a:endParaRPr lang="zh-CN" altLang="en-US"/>
        </a:p>
      </dgm:t>
    </dgm:pt>
    <dgm:pt modelId="{01260731-1E56-429F-B229-FB4969B0BBCC}">
      <dgm:prSet/>
      <dgm:spPr/>
      <dgm:t>
        <a:bodyPr/>
        <a:lstStyle/>
        <a:p>
          <a:pPr rtl="0"/>
          <a:r>
            <a:rPr lang="zh-CN" dirty="0" smtClean="0">
              <a:solidFill>
                <a:schemeClr val="tx1"/>
              </a:solidFill>
            </a:rPr>
            <a:t>低准确性会导致从缓存中逐出有用数据或占用内存带宽</a:t>
          </a:r>
          <a:endParaRPr lang="zh-CN" dirty="0">
            <a:solidFill>
              <a:schemeClr val="tx1"/>
            </a:solidFill>
          </a:endParaRPr>
        </a:p>
      </dgm:t>
    </dgm:pt>
    <dgm:pt modelId="{D7369888-A386-48AD-8637-527D19A94FA6}" type="parTrans" cxnId="{9284D6BE-A60F-4AF2-B1BA-02CDCC1088D6}">
      <dgm:prSet/>
      <dgm:spPr/>
      <dgm:t>
        <a:bodyPr/>
        <a:lstStyle/>
        <a:p>
          <a:endParaRPr lang="zh-CN" altLang="en-US"/>
        </a:p>
      </dgm:t>
    </dgm:pt>
    <dgm:pt modelId="{CCF8AED8-0018-4E52-B8F4-0A829EBB1BB7}" type="sibTrans" cxnId="{9284D6BE-A60F-4AF2-B1BA-02CDCC1088D6}">
      <dgm:prSet/>
      <dgm:spPr/>
      <dgm:t>
        <a:bodyPr/>
        <a:lstStyle/>
        <a:p>
          <a:endParaRPr lang="zh-CN" altLang="en-US"/>
        </a:p>
      </dgm:t>
    </dgm:pt>
    <dgm:pt modelId="{E8EA16F6-7651-45DC-9C98-1997279D0995}">
      <dgm:prSet/>
      <dgm:spPr/>
      <dgm:t>
        <a:bodyPr/>
        <a:lstStyle/>
        <a:p>
          <a:pPr rtl="0"/>
          <a:r>
            <a:rPr lang="en-US" dirty="0" smtClean="0">
              <a:solidFill>
                <a:schemeClr val="tx1"/>
              </a:solidFill>
            </a:rPr>
            <a:t>Timeliness (</a:t>
          </a:r>
          <a:r>
            <a:rPr lang="zh-CN" dirty="0" smtClean="0">
              <a:solidFill>
                <a:schemeClr val="tx1"/>
              </a:solidFill>
            </a:rPr>
            <a:t>及时性</a:t>
          </a:r>
          <a:r>
            <a:rPr lang="en-US" dirty="0" smtClean="0">
              <a:solidFill>
                <a:schemeClr val="tx1"/>
              </a:solidFill>
            </a:rPr>
            <a:t>)</a:t>
          </a:r>
          <a:endParaRPr lang="zh-CN" dirty="0">
            <a:solidFill>
              <a:schemeClr val="tx1"/>
            </a:solidFill>
          </a:endParaRPr>
        </a:p>
      </dgm:t>
    </dgm:pt>
    <dgm:pt modelId="{8733479E-0A8D-4AA3-903F-4325F87737EF}" type="parTrans" cxnId="{E5DDD7DF-3174-4A26-A720-5140B196EC07}">
      <dgm:prSet/>
      <dgm:spPr/>
      <dgm:t>
        <a:bodyPr/>
        <a:lstStyle/>
        <a:p>
          <a:endParaRPr lang="zh-CN" altLang="en-US"/>
        </a:p>
      </dgm:t>
    </dgm:pt>
    <dgm:pt modelId="{77522FB6-A55B-42A5-A9A5-AC7232E13661}" type="sibTrans" cxnId="{E5DDD7DF-3174-4A26-A720-5140B196EC07}">
      <dgm:prSet/>
      <dgm:spPr/>
      <dgm:t>
        <a:bodyPr/>
        <a:lstStyle/>
        <a:p>
          <a:endParaRPr lang="zh-CN" altLang="en-US"/>
        </a:p>
      </dgm:t>
    </dgm:pt>
    <dgm:pt modelId="{CFDCA6F8-4CCA-4BEC-B5CF-C84035AD89A3}">
      <dgm:prSet/>
      <dgm:spPr/>
      <dgm:t>
        <a:bodyPr/>
        <a:lstStyle/>
        <a:p>
          <a:pPr rtl="0"/>
          <a:r>
            <a:rPr lang="zh-CN" dirty="0" smtClean="0">
              <a:solidFill>
                <a:schemeClr val="tx1"/>
              </a:solidFill>
            </a:rPr>
            <a:t>从预取到高速缓存</a:t>
          </a:r>
          <a:r>
            <a:rPr lang="zh-CN" altLang="en-US" dirty="0" smtClean="0">
              <a:solidFill>
                <a:schemeClr val="tx1"/>
              </a:solidFill>
            </a:rPr>
            <a:t>到</a:t>
          </a:r>
          <a:r>
            <a:rPr lang="en-US" altLang="zh-CN" dirty="0" smtClean="0">
              <a:solidFill>
                <a:schemeClr val="tx1"/>
              </a:solidFill>
            </a:rPr>
            <a:t>Load</a:t>
          </a:r>
          <a:r>
            <a:rPr lang="zh-CN" dirty="0" smtClean="0">
              <a:solidFill>
                <a:schemeClr val="tx1"/>
              </a:solidFill>
            </a:rPr>
            <a:t>的时间</a:t>
          </a:r>
          <a:endParaRPr lang="zh-CN" dirty="0">
            <a:solidFill>
              <a:schemeClr val="tx1"/>
            </a:solidFill>
          </a:endParaRPr>
        </a:p>
      </dgm:t>
    </dgm:pt>
    <dgm:pt modelId="{F54905F8-ED9E-467C-8A0B-70D8FDAA6A9B}" type="parTrans" cxnId="{F108888E-59F8-42B5-B8AC-363356927C2A}">
      <dgm:prSet/>
      <dgm:spPr/>
      <dgm:t>
        <a:bodyPr/>
        <a:lstStyle/>
        <a:p>
          <a:endParaRPr lang="zh-CN" altLang="en-US"/>
        </a:p>
      </dgm:t>
    </dgm:pt>
    <dgm:pt modelId="{D8ED3AF4-6A6B-4D98-AC94-4CBA29B20BCB}" type="sibTrans" cxnId="{F108888E-59F8-42B5-B8AC-363356927C2A}">
      <dgm:prSet/>
      <dgm:spPr/>
      <dgm:t>
        <a:bodyPr/>
        <a:lstStyle/>
        <a:p>
          <a:endParaRPr lang="zh-CN" altLang="en-US"/>
        </a:p>
      </dgm:t>
    </dgm:pt>
    <dgm:pt modelId="{6693ADA5-10E9-46C9-ABB4-7643C45CE141}">
      <dgm:prSet/>
      <dgm:spPr/>
      <dgm:t>
        <a:bodyPr/>
        <a:lstStyle/>
        <a:p>
          <a:pPr rtl="0"/>
          <a:r>
            <a:rPr lang="zh-CN" dirty="0" smtClean="0">
              <a:solidFill>
                <a:schemeClr val="tx1"/>
              </a:solidFill>
            </a:rPr>
            <a:t>数据预取太晚，则无法隐藏</a:t>
          </a:r>
          <a:r>
            <a:rPr lang="en-US" altLang="zh-CN" dirty="0" err="1" smtClean="0">
              <a:solidFill>
                <a:schemeClr val="tx1"/>
              </a:solidFill>
            </a:rPr>
            <a:t>Ld</a:t>
          </a:r>
          <a:r>
            <a:rPr lang="zh-CN" dirty="0" smtClean="0">
              <a:solidFill>
                <a:schemeClr val="tx1"/>
              </a:solidFill>
            </a:rPr>
            <a:t>的内存访问延迟</a:t>
          </a:r>
          <a:endParaRPr lang="zh-CN" dirty="0">
            <a:solidFill>
              <a:schemeClr val="tx1"/>
            </a:solidFill>
          </a:endParaRPr>
        </a:p>
      </dgm:t>
    </dgm:pt>
    <dgm:pt modelId="{15F58BC8-6C10-4B70-A1DF-D7B862E43F83}" type="parTrans" cxnId="{70139FDB-1225-4273-BEEB-D13160987FAE}">
      <dgm:prSet/>
      <dgm:spPr/>
      <dgm:t>
        <a:bodyPr/>
        <a:lstStyle/>
        <a:p>
          <a:endParaRPr lang="zh-CN" altLang="en-US"/>
        </a:p>
      </dgm:t>
    </dgm:pt>
    <dgm:pt modelId="{415477E9-0892-473F-B54E-09FA36255E68}" type="sibTrans" cxnId="{70139FDB-1225-4273-BEEB-D13160987FAE}">
      <dgm:prSet/>
      <dgm:spPr/>
      <dgm:t>
        <a:bodyPr/>
        <a:lstStyle/>
        <a:p>
          <a:endParaRPr lang="zh-CN" altLang="en-US"/>
        </a:p>
      </dgm:t>
    </dgm:pt>
    <dgm:pt modelId="{706DF0AE-DBAC-4F99-94FD-97E9431C2C68}" type="pres">
      <dgm:prSet presAssocID="{9D707EC5-208A-4F54-9DD3-2FFCD30042D8}" presName="Name0" presStyleCnt="0">
        <dgm:presLayoutVars>
          <dgm:chMax val="7"/>
          <dgm:dir/>
          <dgm:animLvl val="lvl"/>
          <dgm:resizeHandles val="exact"/>
        </dgm:presLayoutVars>
      </dgm:prSet>
      <dgm:spPr/>
    </dgm:pt>
    <dgm:pt modelId="{E481E4F2-1EB9-48F7-828D-85D5AD4A11E7}" type="pres">
      <dgm:prSet presAssocID="{56D5E624-CE88-421A-A645-A1B76EC48A8F}" presName="circle1" presStyleLbl="node1" presStyleIdx="0" presStyleCnt="3"/>
      <dgm:spPr/>
    </dgm:pt>
    <dgm:pt modelId="{E083E314-6810-410E-B450-FF8076DB21E4}" type="pres">
      <dgm:prSet presAssocID="{56D5E624-CE88-421A-A645-A1B76EC48A8F}" presName="space" presStyleCnt="0"/>
      <dgm:spPr/>
    </dgm:pt>
    <dgm:pt modelId="{6B67D827-B695-40EF-96A3-3EE2A9C759A6}" type="pres">
      <dgm:prSet presAssocID="{56D5E624-CE88-421A-A645-A1B76EC48A8F}" presName="rect1" presStyleLbl="alignAcc1" presStyleIdx="0" presStyleCnt="3"/>
      <dgm:spPr/>
    </dgm:pt>
    <dgm:pt modelId="{C3C574A1-0F52-4303-848D-A48986A53F61}" type="pres">
      <dgm:prSet presAssocID="{5EBB3F55-361E-4E0C-B0E6-F9A956DC2A5E}" presName="vertSpace2" presStyleLbl="node1" presStyleIdx="0" presStyleCnt="3"/>
      <dgm:spPr/>
    </dgm:pt>
    <dgm:pt modelId="{A6A95A02-9E11-4814-BFE2-FC1A62E9DCA5}" type="pres">
      <dgm:prSet presAssocID="{5EBB3F55-361E-4E0C-B0E6-F9A956DC2A5E}" presName="circle2" presStyleLbl="node1" presStyleIdx="1" presStyleCnt="3"/>
      <dgm:spPr/>
    </dgm:pt>
    <dgm:pt modelId="{D6FCF14B-CAF5-44C4-96C4-B42605064CCD}" type="pres">
      <dgm:prSet presAssocID="{5EBB3F55-361E-4E0C-B0E6-F9A956DC2A5E}" presName="rect2" presStyleLbl="alignAcc1" presStyleIdx="1" presStyleCnt="3"/>
      <dgm:spPr/>
    </dgm:pt>
    <dgm:pt modelId="{CD414380-932A-439D-B7B4-25FC9440916C}" type="pres">
      <dgm:prSet presAssocID="{E8EA16F6-7651-45DC-9C98-1997279D0995}" presName="vertSpace3" presStyleLbl="node1" presStyleIdx="1" presStyleCnt="3"/>
      <dgm:spPr/>
    </dgm:pt>
    <dgm:pt modelId="{3F3BA5D5-007B-41AA-A04B-1FB531B2BAFC}" type="pres">
      <dgm:prSet presAssocID="{E8EA16F6-7651-45DC-9C98-1997279D0995}" presName="circle3" presStyleLbl="node1" presStyleIdx="2" presStyleCnt="3"/>
      <dgm:spPr/>
    </dgm:pt>
    <dgm:pt modelId="{0418DC40-7C94-435B-966C-3163B1609E9E}" type="pres">
      <dgm:prSet presAssocID="{E8EA16F6-7651-45DC-9C98-1997279D0995}" presName="rect3" presStyleLbl="alignAcc1" presStyleIdx="2" presStyleCnt="3"/>
      <dgm:spPr/>
    </dgm:pt>
    <dgm:pt modelId="{C6F24B95-F0EA-4C56-87AF-2B973AFAE370}" type="pres">
      <dgm:prSet presAssocID="{56D5E624-CE88-421A-A645-A1B76EC48A8F}" presName="rect1ParTx" presStyleLbl="alignAcc1" presStyleIdx="2" presStyleCnt="3">
        <dgm:presLayoutVars>
          <dgm:chMax val="1"/>
          <dgm:bulletEnabled val="1"/>
        </dgm:presLayoutVars>
      </dgm:prSet>
      <dgm:spPr/>
    </dgm:pt>
    <dgm:pt modelId="{572FC656-3DF9-4C92-82C5-C8B3FCDD2598}" type="pres">
      <dgm:prSet presAssocID="{56D5E624-CE88-421A-A645-A1B76EC48A8F}" presName="rect1ChTx" presStyleLbl="alignAcc1" presStyleIdx="2" presStyleCnt="3">
        <dgm:presLayoutVars>
          <dgm:bulletEnabled val="1"/>
        </dgm:presLayoutVars>
      </dgm:prSet>
      <dgm:spPr/>
    </dgm:pt>
    <dgm:pt modelId="{F5E3028F-23F9-493F-A6AE-E328C5CA1909}" type="pres">
      <dgm:prSet presAssocID="{5EBB3F55-361E-4E0C-B0E6-F9A956DC2A5E}" presName="rect2ParTx" presStyleLbl="alignAcc1" presStyleIdx="2" presStyleCnt="3">
        <dgm:presLayoutVars>
          <dgm:chMax val="1"/>
          <dgm:bulletEnabled val="1"/>
        </dgm:presLayoutVars>
      </dgm:prSet>
      <dgm:spPr/>
    </dgm:pt>
    <dgm:pt modelId="{55D8CBF6-A0E9-4D2A-A640-9CB7DFD201DA}" type="pres">
      <dgm:prSet presAssocID="{5EBB3F55-361E-4E0C-B0E6-F9A956DC2A5E}" presName="rect2ChTx" presStyleLbl="alignAcc1" presStyleIdx="2" presStyleCnt="3">
        <dgm:presLayoutVars>
          <dgm:bulletEnabled val="1"/>
        </dgm:presLayoutVars>
      </dgm:prSet>
      <dgm:spPr/>
      <dgm:t>
        <a:bodyPr/>
        <a:lstStyle/>
        <a:p>
          <a:endParaRPr lang="zh-CN" altLang="en-US"/>
        </a:p>
      </dgm:t>
    </dgm:pt>
    <dgm:pt modelId="{D755BA4E-19C3-4D2A-867B-84228EB95D86}" type="pres">
      <dgm:prSet presAssocID="{E8EA16F6-7651-45DC-9C98-1997279D0995}" presName="rect3ParTx" presStyleLbl="alignAcc1" presStyleIdx="2" presStyleCnt="3">
        <dgm:presLayoutVars>
          <dgm:chMax val="1"/>
          <dgm:bulletEnabled val="1"/>
        </dgm:presLayoutVars>
      </dgm:prSet>
      <dgm:spPr/>
    </dgm:pt>
    <dgm:pt modelId="{8B8BA2B6-88E1-46F7-B5B8-1B4800219208}" type="pres">
      <dgm:prSet presAssocID="{E8EA16F6-7651-45DC-9C98-1997279D0995}" presName="rect3ChTx" presStyleLbl="alignAcc1" presStyleIdx="2" presStyleCnt="3">
        <dgm:presLayoutVars>
          <dgm:bulletEnabled val="1"/>
        </dgm:presLayoutVars>
      </dgm:prSet>
      <dgm:spPr/>
      <dgm:t>
        <a:bodyPr/>
        <a:lstStyle/>
        <a:p>
          <a:endParaRPr lang="zh-CN" altLang="en-US"/>
        </a:p>
      </dgm:t>
    </dgm:pt>
  </dgm:ptLst>
  <dgm:cxnLst>
    <dgm:cxn modelId="{0CBCE2A3-DE60-4B0A-B2BD-539F11819676}" type="presOf" srcId="{CFDCA6F8-4CCA-4BEC-B5CF-C84035AD89A3}" destId="{8B8BA2B6-88E1-46F7-B5B8-1B4800219208}" srcOrd="0" destOrd="0" presId="urn:microsoft.com/office/officeart/2005/8/layout/target3"/>
    <dgm:cxn modelId="{F6EFAD83-ECBD-485B-AE22-10DED33867FF}" type="presOf" srcId="{01260731-1E56-429F-B229-FB4969B0BBCC}" destId="{55D8CBF6-A0E9-4D2A-A640-9CB7DFD201DA}" srcOrd="0" destOrd="1" presId="urn:microsoft.com/office/officeart/2005/8/layout/target3"/>
    <dgm:cxn modelId="{3753D1B1-DEEE-4C22-BE6C-4263A28229CA}" type="presOf" srcId="{56D5E624-CE88-421A-A645-A1B76EC48A8F}" destId="{6B67D827-B695-40EF-96A3-3EE2A9C759A6}" srcOrd="0" destOrd="0" presId="urn:microsoft.com/office/officeart/2005/8/layout/target3"/>
    <dgm:cxn modelId="{4FCDB96B-2CC5-45A4-91CF-40EB35CBDE78}" type="presOf" srcId="{6693ADA5-10E9-46C9-ABB4-7643C45CE141}" destId="{8B8BA2B6-88E1-46F7-B5B8-1B4800219208}" srcOrd="0" destOrd="1" presId="urn:microsoft.com/office/officeart/2005/8/layout/target3"/>
    <dgm:cxn modelId="{1919FF92-C715-4C48-BD55-797C107A2AB9}" type="presOf" srcId="{E8EA16F6-7651-45DC-9C98-1997279D0995}" destId="{0418DC40-7C94-435B-966C-3163B1609E9E}" srcOrd="0" destOrd="0" presId="urn:microsoft.com/office/officeart/2005/8/layout/target3"/>
    <dgm:cxn modelId="{4045B36C-3A45-46EC-B152-218F4CC3A4BE}" type="presOf" srcId="{5EBB3F55-361E-4E0C-B0E6-F9A956DC2A5E}" destId="{F5E3028F-23F9-493F-A6AE-E328C5CA1909}" srcOrd="1" destOrd="0" presId="urn:microsoft.com/office/officeart/2005/8/layout/target3"/>
    <dgm:cxn modelId="{9284D6BE-A60F-4AF2-B1BA-02CDCC1088D6}" srcId="{5EBB3F55-361E-4E0C-B0E6-F9A956DC2A5E}" destId="{01260731-1E56-429F-B229-FB4969B0BBCC}" srcOrd="1" destOrd="0" parTransId="{D7369888-A386-48AD-8637-527D19A94FA6}" sibTransId="{CCF8AED8-0018-4E52-B8F4-0A829EBB1BB7}"/>
    <dgm:cxn modelId="{80D45F34-DD13-4F0E-9B95-2FCE73A49072}" type="presOf" srcId="{E8EA16F6-7651-45DC-9C98-1997279D0995}" destId="{D755BA4E-19C3-4D2A-867B-84228EB95D86}" srcOrd="1" destOrd="0" presId="urn:microsoft.com/office/officeart/2005/8/layout/target3"/>
    <dgm:cxn modelId="{152B71EE-D141-4B07-BC87-CAC4A285244C}" type="presOf" srcId="{E03B5053-F3E4-4209-ABBF-D5B59B9F5159}" destId="{572FC656-3DF9-4C92-82C5-C8B3FCDD2598}" srcOrd="0" destOrd="0" presId="urn:microsoft.com/office/officeart/2005/8/layout/target3"/>
    <dgm:cxn modelId="{A6930A33-638D-407D-AE74-D3583902E158}" srcId="{56D5E624-CE88-421A-A645-A1B76EC48A8F}" destId="{E03B5053-F3E4-4209-ABBF-D5B59B9F5159}" srcOrd="0" destOrd="0" parTransId="{F18E9A65-2457-4974-B2DA-69246054C62E}" sibTransId="{49AB1DB6-5F71-4DB3-82E8-743B32228621}"/>
    <dgm:cxn modelId="{427FD9A7-C9A0-40E1-B4A5-C41E7CBB488B}" type="presOf" srcId="{52D7EE3E-DE35-4343-99AF-997EF8F6F2B9}" destId="{55D8CBF6-A0E9-4D2A-A640-9CB7DFD201DA}" srcOrd="0" destOrd="0" presId="urn:microsoft.com/office/officeart/2005/8/layout/target3"/>
    <dgm:cxn modelId="{011DC7E7-15E8-4E16-8B2A-6BE561D6D780}" srcId="{5EBB3F55-361E-4E0C-B0E6-F9A956DC2A5E}" destId="{52D7EE3E-DE35-4343-99AF-997EF8F6F2B9}" srcOrd="0" destOrd="0" parTransId="{CB1EF538-66F6-4A43-93D0-F9331F154C73}" sibTransId="{962B5653-65AE-4033-9602-1E453B975907}"/>
    <dgm:cxn modelId="{7493AB81-B8ED-45DB-9B5C-EA608B880080}" type="presOf" srcId="{9D707EC5-208A-4F54-9DD3-2FFCD30042D8}" destId="{706DF0AE-DBAC-4F99-94FD-97E9431C2C68}" srcOrd="0" destOrd="0" presId="urn:microsoft.com/office/officeart/2005/8/layout/target3"/>
    <dgm:cxn modelId="{86EF2D59-C6E4-4413-9EDC-D05A6D551A85}" type="presOf" srcId="{56D5E624-CE88-421A-A645-A1B76EC48A8F}" destId="{C6F24B95-F0EA-4C56-87AF-2B973AFAE370}" srcOrd="1" destOrd="0" presId="urn:microsoft.com/office/officeart/2005/8/layout/target3"/>
    <dgm:cxn modelId="{4AD1F73D-6DBD-40A6-A3A1-FF9718BD084B}" type="presOf" srcId="{5EBB3F55-361E-4E0C-B0E6-F9A956DC2A5E}" destId="{D6FCF14B-CAF5-44C4-96C4-B42605064CCD}" srcOrd="0" destOrd="0" presId="urn:microsoft.com/office/officeart/2005/8/layout/target3"/>
    <dgm:cxn modelId="{28E929C4-6253-4BD7-90F3-90126DB7D828}" srcId="{9D707EC5-208A-4F54-9DD3-2FFCD30042D8}" destId="{56D5E624-CE88-421A-A645-A1B76EC48A8F}" srcOrd="0" destOrd="0" parTransId="{F630279E-8B32-439D-B358-C905BF42BC50}" sibTransId="{5D379905-EFA7-489B-8959-3DE8CDC292AE}"/>
    <dgm:cxn modelId="{AAA17439-2A00-4F2B-9388-562D6D00FBE9}" srcId="{56D5E624-CE88-421A-A645-A1B76EC48A8F}" destId="{AD9DE2B0-9104-4771-951D-8DF3EDE46A37}" srcOrd="1" destOrd="0" parTransId="{BB6A7685-4093-434A-AC0A-050D9027AAA0}" sibTransId="{2F0E91A0-3F81-42C4-AB55-167879A4DCDA}"/>
    <dgm:cxn modelId="{E252586E-2F3A-4B57-81AE-F0E97371EBE3}" srcId="{9D707EC5-208A-4F54-9DD3-2FFCD30042D8}" destId="{5EBB3F55-361E-4E0C-B0E6-F9A956DC2A5E}" srcOrd="1" destOrd="0" parTransId="{6CA27E89-0ABA-4E57-892D-9E76DB64E14B}" sibTransId="{B80689B7-6B9A-445C-AD31-73E86E4F23BD}"/>
    <dgm:cxn modelId="{F108888E-59F8-42B5-B8AC-363356927C2A}" srcId="{E8EA16F6-7651-45DC-9C98-1997279D0995}" destId="{CFDCA6F8-4CCA-4BEC-B5CF-C84035AD89A3}" srcOrd="0" destOrd="0" parTransId="{F54905F8-ED9E-467C-8A0B-70D8FDAA6A9B}" sibTransId="{D8ED3AF4-6A6B-4D98-AC94-4CBA29B20BCB}"/>
    <dgm:cxn modelId="{E5DDD7DF-3174-4A26-A720-5140B196EC07}" srcId="{9D707EC5-208A-4F54-9DD3-2FFCD30042D8}" destId="{E8EA16F6-7651-45DC-9C98-1997279D0995}" srcOrd="2" destOrd="0" parTransId="{8733479E-0A8D-4AA3-903F-4325F87737EF}" sibTransId="{77522FB6-A55B-42A5-A9A5-AC7232E13661}"/>
    <dgm:cxn modelId="{A7DE2841-F4D0-4857-990B-ED97A593DE56}" type="presOf" srcId="{AD9DE2B0-9104-4771-951D-8DF3EDE46A37}" destId="{572FC656-3DF9-4C92-82C5-C8B3FCDD2598}" srcOrd="0" destOrd="1" presId="urn:microsoft.com/office/officeart/2005/8/layout/target3"/>
    <dgm:cxn modelId="{70139FDB-1225-4273-BEEB-D13160987FAE}" srcId="{E8EA16F6-7651-45DC-9C98-1997279D0995}" destId="{6693ADA5-10E9-46C9-ABB4-7643C45CE141}" srcOrd="1" destOrd="0" parTransId="{15F58BC8-6C10-4B70-A1DF-D7B862E43F83}" sibTransId="{415477E9-0892-473F-B54E-09FA36255E68}"/>
    <dgm:cxn modelId="{6604F7FB-7F4B-4DDA-AEF3-621DD5A4E259}" type="presParOf" srcId="{706DF0AE-DBAC-4F99-94FD-97E9431C2C68}" destId="{E481E4F2-1EB9-48F7-828D-85D5AD4A11E7}" srcOrd="0" destOrd="0" presId="urn:microsoft.com/office/officeart/2005/8/layout/target3"/>
    <dgm:cxn modelId="{E1251117-056C-4FBE-9F84-490E77D60B70}" type="presParOf" srcId="{706DF0AE-DBAC-4F99-94FD-97E9431C2C68}" destId="{E083E314-6810-410E-B450-FF8076DB21E4}" srcOrd="1" destOrd="0" presId="urn:microsoft.com/office/officeart/2005/8/layout/target3"/>
    <dgm:cxn modelId="{1AD00F90-F511-4B16-A864-DC716FCDC341}" type="presParOf" srcId="{706DF0AE-DBAC-4F99-94FD-97E9431C2C68}" destId="{6B67D827-B695-40EF-96A3-3EE2A9C759A6}" srcOrd="2" destOrd="0" presId="urn:microsoft.com/office/officeart/2005/8/layout/target3"/>
    <dgm:cxn modelId="{348F4DFA-D818-4BC0-B969-B8FDC4712A1C}" type="presParOf" srcId="{706DF0AE-DBAC-4F99-94FD-97E9431C2C68}" destId="{C3C574A1-0F52-4303-848D-A48986A53F61}" srcOrd="3" destOrd="0" presId="urn:microsoft.com/office/officeart/2005/8/layout/target3"/>
    <dgm:cxn modelId="{CC3623CD-6178-4BA1-9BC8-796EFC9DB82C}" type="presParOf" srcId="{706DF0AE-DBAC-4F99-94FD-97E9431C2C68}" destId="{A6A95A02-9E11-4814-BFE2-FC1A62E9DCA5}" srcOrd="4" destOrd="0" presId="urn:microsoft.com/office/officeart/2005/8/layout/target3"/>
    <dgm:cxn modelId="{387A8827-2A98-4559-ACCD-39E3FEFDE7F8}" type="presParOf" srcId="{706DF0AE-DBAC-4F99-94FD-97E9431C2C68}" destId="{D6FCF14B-CAF5-44C4-96C4-B42605064CCD}" srcOrd="5" destOrd="0" presId="urn:microsoft.com/office/officeart/2005/8/layout/target3"/>
    <dgm:cxn modelId="{C67F1CD5-38F9-4CEF-B4A9-38D2BF65151E}" type="presParOf" srcId="{706DF0AE-DBAC-4F99-94FD-97E9431C2C68}" destId="{CD414380-932A-439D-B7B4-25FC9440916C}" srcOrd="6" destOrd="0" presId="urn:microsoft.com/office/officeart/2005/8/layout/target3"/>
    <dgm:cxn modelId="{623514A6-9F18-4EE8-9327-4D89872ACD09}" type="presParOf" srcId="{706DF0AE-DBAC-4F99-94FD-97E9431C2C68}" destId="{3F3BA5D5-007B-41AA-A04B-1FB531B2BAFC}" srcOrd="7" destOrd="0" presId="urn:microsoft.com/office/officeart/2005/8/layout/target3"/>
    <dgm:cxn modelId="{051EFE21-F025-47F8-8BFD-2448F4CBAFD5}" type="presParOf" srcId="{706DF0AE-DBAC-4F99-94FD-97E9431C2C68}" destId="{0418DC40-7C94-435B-966C-3163B1609E9E}" srcOrd="8" destOrd="0" presId="urn:microsoft.com/office/officeart/2005/8/layout/target3"/>
    <dgm:cxn modelId="{AE32FEC8-2F93-4DDD-A6D4-3266507843B0}" type="presParOf" srcId="{706DF0AE-DBAC-4F99-94FD-97E9431C2C68}" destId="{C6F24B95-F0EA-4C56-87AF-2B973AFAE370}" srcOrd="9" destOrd="0" presId="urn:microsoft.com/office/officeart/2005/8/layout/target3"/>
    <dgm:cxn modelId="{7E126807-06D6-4FF4-A7B7-D837C3900F79}" type="presParOf" srcId="{706DF0AE-DBAC-4F99-94FD-97E9431C2C68}" destId="{572FC656-3DF9-4C92-82C5-C8B3FCDD2598}" srcOrd="10" destOrd="0" presId="urn:microsoft.com/office/officeart/2005/8/layout/target3"/>
    <dgm:cxn modelId="{A9885BEB-C94B-4EB9-B5C6-A21C14A1079A}" type="presParOf" srcId="{706DF0AE-DBAC-4F99-94FD-97E9431C2C68}" destId="{F5E3028F-23F9-493F-A6AE-E328C5CA1909}" srcOrd="11" destOrd="0" presId="urn:microsoft.com/office/officeart/2005/8/layout/target3"/>
    <dgm:cxn modelId="{21B16AD6-9476-4D69-9617-0D1267F6F470}" type="presParOf" srcId="{706DF0AE-DBAC-4F99-94FD-97E9431C2C68}" destId="{55D8CBF6-A0E9-4D2A-A640-9CB7DFD201DA}" srcOrd="12" destOrd="0" presId="urn:microsoft.com/office/officeart/2005/8/layout/target3"/>
    <dgm:cxn modelId="{76244CFA-3293-4310-848C-33BD22276F51}" type="presParOf" srcId="{706DF0AE-DBAC-4F99-94FD-97E9431C2C68}" destId="{D755BA4E-19C3-4D2A-867B-84228EB95D86}" srcOrd="13" destOrd="0" presId="urn:microsoft.com/office/officeart/2005/8/layout/target3"/>
    <dgm:cxn modelId="{42BE80F8-021E-4905-A98A-5AB35FC9D1EC}" type="presParOf" srcId="{706DF0AE-DBAC-4F99-94FD-97E9431C2C68}" destId="{8B8BA2B6-88E1-46F7-B5B8-1B4800219208}"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DCD3BE-E1CE-4393-AD76-58612F92C4D2}"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CBBA989B-BF20-4212-AAC8-38F79624D68E}">
      <dgm:prSet/>
      <dgm:spPr/>
      <dgm:t>
        <a:bodyPr/>
        <a:lstStyle/>
        <a:p>
          <a:pPr rtl="0"/>
          <a:r>
            <a:rPr lang="en-US" dirty="0" smtClean="0"/>
            <a:t>Program and binary Library</a:t>
          </a:r>
          <a:endParaRPr lang="zh-CN" dirty="0"/>
        </a:p>
      </dgm:t>
    </dgm:pt>
    <dgm:pt modelId="{CCC16E22-E7DA-4796-BCD3-A573A20BD246}" type="parTrans" cxnId="{97342AD7-09EC-4739-9869-5148ED46ECB1}">
      <dgm:prSet/>
      <dgm:spPr/>
      <dgm:t>
        <a:bodyPr/>
        <a:lstStyle/>
        <a:p>
          <a:endParaRPr lang="zh-CN" altLang="en-US"/>
        </a:p>
      </dgm:t>
    </dgm:pt>
    <dgm:pt modelId="{1DFAE7CF-08C0-4AB6-B8F0-3ABEE569026B}" type="sibTrans" cxnId="{97342AD7-09EC-4739-9869-5148ED46ECB1}">
      <dgm:prSet/>
      <dgm:spPr/>
      <dgm:t>
        <a:bodyPr/>
        <a:lstStyle/>
        <a:p>
          <a:endParaRPr lang="zh-CN" altLang="en-US"/>
        </a:p>
      </dgm:t>
    </dgm:pt>
    <dgm:pt modelId="{EA7171AC-C0FE-4611-8368-6656255D5CF6}">
      <dgm:prSet/>
      <dgm:spPr/>
      <dgm:t>
        <a:bodyPr/>
        <a:lstStyle/>
        <a:p>
          <a:pPr rtl="0"/>
          <a:r>
            <a:rPr lang="en-US" dirty="0" smtClean="0"/>
            <a:t>Program trace</a:t>
          </a:r>
          <a:endParaRPr lang="zh-CN" dirty="0"/>
        </a:p>
      </dgm:t>
    </dgm:pt>
    <dgm:pt modelId="{E37C190C-EF3E-4136-BAAD-7C943A391D21}" type="parTrans" cxnId="{71CACC35-72EE-4598-85A2-B4FE32330AF5}">
      <dgm:prSet/>
      <dgm:spPr/>
      <dgm:t>
        <a:bodyPr/>
        <a:lstStyle/>
        <a:p>
          <a:endParaRPr lang="zh-CN" altLang="en-US"/>
        </a:p>
      </dgm:t>
    </dgm:pt>
    <dgm:pt modelId="{51704BF3-3398-477B-BAD8-EB174441EE8A}" type="sibTrans" cxnId="{71CACC35-72EE-4598-85A2-B4FE32330AF5}">
      <dgm:prSet/>
      <dgm:spPr/>
      <dgm:t>
        <a:bodyPr/>
        <a:lstStyle/>
        <a:p>
          <a:endParaRPr lang="zh-CN" altLang="en-US"/>
        </a:p>
      </dgm:t>
    </dgm:pt>
    <dgm:pt modelId="{CB513FD9-F6B6-43D1-B483-46A62A5B63F5}">
      <dgm:prSet/>
      <dgm:spPr/>
      <dgm:t>
        <a:bodyPr/>
        <a:lstStyle/>
        <a:p>
          <a:pPr rtl="0"/>
          <a:r>
            <a:rPr lang="en-US" altLang="zh-CN" dirty="0" smtClean="0"/>
            <a:t>Reconstructed dataflow graphs</a:t>
          </a:r>
          <a:endParaRPr lang="zh-CN" dirty="0"/>
        </a:p>
      </dgm:t>
    </dgm:pt>
    <dgm:pt modelId="{0AAFE75C-F0A7-4D61-8980-94A57F63A28F}" type="parTrans" cxnId="{20166C0E-1BD6-41B6-8801-FB3E9EA10C85}">
      <dgm:prSet/>
      <dgm:spPr/>
      <dgm:t>
        <a:bodyPr/>
        <a:lstStyle/>
        <a:p>
          <a:endParaRPr lang="zh-CN" altLang="en-US"/>
        </a:p>
      </dgm:t>
    </dgm:pt>
    <dgm:pt modelId="{EFE41854-1016-4585-9E0C-1A6C247D6201}" type="sibTrans" cxnId="{20166C0E-1BD6-41B6-8801-FB3E9EA10C85}">
      <dgm:prSet/>
      <dgm:spPr/>
      <dgm:t>
        <a:bodyPr/>
        <a:lstStyle/>
        <a:p>
          <a:endParaRPr lang="zh-CN" altLang="en-US"/>
        </a:p>
      </dgm:t>
    </dgm:pt>
    <dgm:pt modelId="{69E53F65-9DCC-487F-95FE-82BF706177E8}">
      <dgm:prSet/>
      <dgm:spPr/>
      <dgm:t>
        <a:bodyPr/>
        <a:lstStyle/>
        <a:p>
          <a:pPr rtl="0"/>
          <a:r>
            <a:rPr lang="en-US" dirty="0" smtClean="0"/>
            <a:t>Miss profile</a:t>
          </a:r>
          <a:endParaRPr lang="zh-CN" dirty="0"/>
        </a:p>
      </dgm:t>
    </dgm:pt>
    <dgm:pt modelId="{E95AE5AE-C6DB-42CD-B5E1-A75D9ED87545}" type="parTrans" cxnId="{95372677-BC6A-434F-B703-CE3D1C0598B9}">
      <dgm:prSet/>
      <dgm:spPr/>
      <dgm:t>
        <a:bodyPr/>
        <a:lstStyle/>
        <a:p>
          <a:endParaRPr lang="zh-CN" altLang="en-US"/>
        </a:p>
      </dgm:t>
    </dgm:pt>
    <dgm:pt modelId="{DBA61B2A-9B72-4C00-BF9E-D8C0248458DD}" type="sibTrans" cxnId="{95372677-BC6A-434F-B703-CE3D1C0598B9}">
      <dgm:prSet/>
      <dgm:spPr/>
      <dgm:t>
        <a:bodyPr/>
        <a:lstStyle/>
        <a:p>
          <a:endParaRPr lang="zh-CN" altLang="en-US"/>
        </a:p>
      </dgm:t>
    </dgm:pt>
    <dgm:pt modelId="{F5012F0C-28AF-4266-BDF8-5074C956D3AF}" type="pres">
      <dgm:prSet presAssocID="{8BDCD3BE-E1CE-4393-AD76-58612F92C4D2}" presName="Name0" presStyleCnt="0">
        <dgm:presLayoutVars>
          <dgm:chMax val="4"/>
          <dgm:resizeHandles val="exact"/>
        </dgm:presLayoutVars>
      </dgm:prSet>
      <dgm:spPr/>
    </dgm:pt>
    <dgm:pt modelId="{67B6BE53-1CF9-4961-A1BF-C704D1AE4FCC}" type="pres">
      <dgm:prSet presAssocID="{8BDCD3BE-E1CE-4393-AD76-58612F92C4D2}" presName="ellipse" presStyleLbl="trBgShp" presStyleIdx="0" presStyleCnt="1"/>
      <dgm:spPr/>
    </dgm:pt>
    <dgm:pt modelId="{D277FF8E-0286-47A2-B3AD-664BC33F39DD}" type="pres">
      <dgm:prSet presAssocID="{8BDCD3BE-E1CE-4393-AD76-58612F92C4D2}" presName="arrow1" presStyleLbl="fgShp" presStyleIdx="0" presStyleCnt="1"/>
      <dgm:spPr/>
    </dgm:pt>
    <dgm:pt modelId="{DAD6944A-AA46-43C4-B376-241D599FCE1B}" type="pres">
      <dgm:prSet presAssocID="{8BDCD3BE-E1CE-4393-AD76-58612F92C4D2}" presName="rectangle" presStyleLbl="revTx" presStyleIdx="0" presStyleCnt="1">
        <dgm:presLayoutVars>
          <dgm:bulletEnabled val="1"/>
        </dgm:presLayoutVars>
      </dgm:prSet>
      <dgm:spPr/>
      <dgm:t>
        <a:bodyPr/>
        <a:lstStyle/>
        <a:p>
          <a:endParaRPr lang="zh-CN" altLang="en-US"/>
        </a:p>
      </dgm:t>
    </dgm:pt>
    <dgm:pt modelId="{1B754851-A084-4883-9446-1E6626665AAE}" type="pres">
      <dgm:prSet presAssocID="{EA7171AC-C0FE-4611-8368-6656255D5CF6}" presName="item1" presStyleLbl="node1" presStyleIdx="0" presStyleCnt="3">
        <dgm:presLayoutVars>
          <dgm:bulletEnabled val="1"/>
        </dgm:presLayoutVars>
      </dgm:prSet>
      <dgm:spPr/>
    </dgm:pt>
    <dgm:pt modelId="{9B49D4C3-14EC-4063-8BCE-87A43D78935D}" type="pres">
      <dgm:prSet presAssocID="{69E53F65-9DCC-487F-95FE-82BF706177E8}" presName="item2" presStyleLbl="node1" presStyleIdx="1" presStyleCnt="3">
        <dgm:presLayoutVars>
          <dgm:bulletEnabled val="1"/>
        </dgm:presLayoutVars>
      </dgm:prSet>
      <dgm:spPr/>
    </dgm:pt>
    <dgm:pt modelId="{76F693EA-E57E-4FC0-B077-60AC302FC519}" type="pres">
      <dgm:prSet presAssocID="{CB513FD9-F6B6-43D1-B483-46A62A5B63F5}" presName="item3" presStyleLbl="node1" presStyleIdx="2" presStyleCnt="3">
        <dgm:presLayoutVars>
          <dgm:bulletEnabled val="1"/>
        </dgm:presLayoutVars>
      </dgm:prSet>
      <dgm:spPr/>
    </dgm:pt>
    <dgm:pt modelId="{EEBF6F79-D110-45E0-82B9-41526E688540}" type="pres">
      <dgm:prSet presAssocID="{8BDCD3BE-E1CE-4393-AD76-58612F92C4D2}" presName="funnel" presStyleLbl="trAlignAcc1" presStyleIdx="0" presStyleCnt="1"/>
      <dgm:spPr/>
    </dgm:pt>
  </dgm:ptLst>
  <dgm:cxnLst>
    <dgm:cxn modelId="{CC979AAD-CD0F-4479-A7E8-55878928D6F7}" type="presOf" srcId="{69E53F65-9DCC-487F-95FE-82BF706177E8}" destId="{1B754851-A084-4883-9446-1E6626665AAE}" srcOrd="0" destOrd="0" presId="urn:microsoft.com/office/officeart/2005/8/layout/funnel1"/>
    <dgm:cxn modelId="{97342AD7-09EC-4739-9869-5148ED46ECB1}" srcId="{8BDCD3BE-E1CE-4393-AD76-58612F92C4D2}" destId="{CBBA989B-BF20-4212-AAC8-38F79624D68E}" srcOrd="0" destOrd="0" parTransId="{CCC16E22-E7DA-4796-BCD3-A573A20BD246}" sibTransId="{1DFAE7CF-08C0-4AB6-B8F0-3ABEE569026B}"/>
    <dgm:cxn modelId="{95372677-BC6A-434F-B703-CE3D1C0598B9}" srcId="{8BDCD3BE-E1CE-4393-AD76-58612F92C4D2}" destId="{69E53F65-9DCC-487F-95FE-82BF706177E8}" srcOrd="2" destOrd="0" parTransId="{E95AE5AE-C6DB-42CD-B5E1-A75D9ED87545}" sibTransId="{DBA61B2A-9B72-4C00-BF9E-D8C0248458DD}"/>
    <dgm:cxn modelId="{6D76D007-3046-4B33-97AD-98C3794028B7}" type="presOf" srcId="{EA7171AC-C0FE-4611-8368-6656255D5CF6}" destId="{9B49D4C3-14EC-4063-8BCE-87A43D78935D}" srcOrd="0" destOrd="0" presId="urn:microsoft.com/office/officeart/2005/8/layout/funnel1"/>
    <dgm:cxn modelId="{71CACC35-72EE-4598-85A2-B4FE32330AF5}" srcId="{8BDCD3BE-E1CE-4393-AD76-58612F92C4D2}" destId="{EA7171AC-C0FE-4611-8368-6656255D5CF6}" srcOrd="1" destOrd="0" parTransId="{E37C190C-EF3E-4136-BAAD-7C943A391D21}" sibTransId="{51704BF3-3398-477B-BAD8-EB174441EE8A}"/>
    <dgm:cxn modelId="{A3BC463F-9394-4E88-B2D5-A5F66B91975E}" type="presOf" srcId="{CBBA989B-BF20-4212-AAC8-38F79624D68E}" destId="{76F693EA-E57E-4FC0-B077-60AC302FC519}" srcOrd="0" destOrd="0" presId="urn:microsoft.com/office/officeart/2005/8/layout/funnel1"/>
    <dgm:cxn modelId="{20166C0E-1BD6-41B6-8801-FB3E9EA10C85}" srcId="{8BDCD3BE-E1CE-4393-AD76-58612F92C4D2}" destId="{CB513FD9-F6B6-43D1-B483-46A62A5B63F5}" srcOrd="3" destOrd="0" parTransId="{0AAFE75C-F0A7-4D61-8980-94A57F63A28F}" sibTransId="{EFE41854-1016-4585-9E0C-1A6C247D6201}"/>
    <dgm:cxn modelId="{C50C7AFE-F0C7-4916-8DDB-7E41644D6F30}" type="presOf" srcId="{CB513FD9-F6B6-43D1-B483-46A62A5B63F5}" destId="{DAD6944A-AA46-43C4-B376-241D599FCE1B}" srcOrd="0" destOrd="0" presId="urn:microsoft.com/office/officeart/2005/8/layout/funnel1"/>
    <dgm:cxn modelId="{25929A7A-0109-4F67-A4F4-C5151AAFC21E}" type="presOf" srcId="{8BDCD3BE-E1CE-4393-AD76-58612F92C4D2}" destId="{F5012F0C-28AF-4266-BDF8-5074C956D3AF}" srcOrd="0" destOrd="0" presId="urn:microsoft.com/office/officeart/2005/8/layout/funnel1"/>
    <dgm:cxn modelId="{9A62347B-9496-46DE-B0A1-802511849E22}" type="presParOf" srcId="{F5012F0C-28AF-4266-BDF8-5074C956D3AF}" destId="{67B6BE53-1CF9-4961-A1BF-C704D1AE4FCC}" srcOrd="0" destOrd="0" presId="urn:microsoft.com/office/officeart/2005/8/layout/funnel1"/>
    <dgm:cxn modelId="{86C2F429-99B8-42F4-9EA8-271D97226D00}" type="presParOf" srcId="{F5012F0C-28AF-4266-BDF8-5074C956D3AF}" destId="{D277FF8E-0286-47A2-B3AD-664BC33F39DD}" srcOrd="1" destOrd="0" presId="urn:microsoft.com/office/officeart/2005/8/layout/funnel1"/>
    <dgm:cxn modelId="{DB1437D6-0B2E-4E34-A6C2-6FE2073FD2D7}" type="presParOf" srcId="{F5012F0C-28AF-4266-BDF8-5074C956D3AF}" destId="{DAD6944A-AA46-43C4-B376-241D599FCE1B}" srcOrd="2" destOrd="0" presId="urn:microsoft.com/office/officeart/2005/8/layout/funnel1"/>
    <dgm:cxn modelId="{81A38D14-4049-4689-A6B9-8D7585146BCE}" type="presParOf" srcId="{F5012F0C-28AF-4266-BDF8-5074C956D3AF}" destId="{1B754851-A084-4883-9446-1E6626665AAE}" srcOrd="3" destOrd="0" presId="urn:microsoft.com/office/officeart/2005/8/layout/funnel1"/>
    <dgm:cxn modelId="{E6E86494-FBA4-4E68-9DFC-E9BBDFD20ABB}" type="presParOf" srcId="{F5012F0C-28AF-4266-BDF8-5074C956D3AF}" destId="{9B49D4C3-14EC-4063-8BCE-87A43D78935D}" srcOrd="4" destOrd="0" presId="urn:microsoft.com/office/officeart/2005/8/layout/funnel1"/>
    <dgm:cxn modelId="{CB73C2E2-3E76-4424-B7FB-8B2BE7EA4D06}" type="presParOf" srcId="{F5012F0C-28AF-4266-BDF8-5074C956D3AF}" destId="{76F693EA-E57E-4FC0-B077-60AC302FC519}" srcOrd="5" destOrd="0" presId="urn:microsoft.com/office/officeart/2005/8/layout/funnel1"/>
    <dgm:cxn modelId="{5AA3D82F-F8D2-495F-8CA1-D3A05C002C80}" type="presParOf" srcId="{F5012F0C-28AF-4266-BDF8-5074C956D3AF}" destId="{EEBF6F79-D110-45E0-82B9-41526E688540}"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B198A-96A8-43BA-B405-DCB9F6B1F5DC}">
      <dsp:nvSpPr>
        <dsp:cNvPr id="0" name=""/>
        <dsp:cNvSpPr/>
      </dsp:nvSpPr>
      <dsp:spPr>
        <a:xfrm>
          <a:off x="7038581" y="2327916"/>
          <a:ext cx="2914279" cy="505784"/>
        </a:xfrm>
        <a:custGeom>
          <a:avLst/>
          <a:gdLst/>
          <a:ahLst/>
          <a:cxnLst/>
          <a:rect l="0" t="0" r="0" b="0"/>
          <a:pathLst>
            <a:path>
              <a:moveTo>
                <a:pt x="0" y="0"/>
              </a:moveTo>
              <a:lnTo>
                <a:pt x="0" y="252892"/>
              </a:lnTo>
              <a:lnTo>
                <a:pt x="2914279" y="252892"/>
              </a:lnTo>
              <a:lnTo>
                <a:pt x="2914279" y="505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D7A65C-0165-4191-8C6C-5747A07B91F8}">
      <dsp:nvSpPr>
        <dsp:cNvPr id="0" name=""/>
        <dsp:cNvSpPr/>
      </dsp:nvSpPr>
      <dsp:spPr>
        <a:xfrm>
          <a:off x="6992861" y="2327916"/>
          <a:ext cx="91440" cy="505784"/>
        </a:xfrm>
        <a:custGeom>
          <a:avLst/>
          <a:gdLst/>
          <a:ahLst/>
          <a:cxnLst/>
          <a:rect l="0" t="0" r="0" b="0"/>
          <a:pathLst>
            <a:path>
              <a:moveTo>
                <a:pt x="45720" y="0"/>
              </a:moveTo>
              <a:lnTo>
                <a:pt x="45720" y="505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33E10C-F94C-4CEE-A5D7-B77810C2F544}">
      <dsp:nvSpPr>
        <dsp:cNvPr id="0" name=""/>
        <dsp:cNvSpPr/>
      </dsp:nvSpPr>
      <dsp:spPr>
        <a:xfrm>
          <a:off x="4124302" y="2327916"/>
          <a:ext cx="2914279" cy="505784"/>
        </a:xfrm>
        <a:custGeom>
          <a:avLst/>
          <a:gdLst/>
          <a:ahLst/>
          <a:cxnLst/>
          <a:rect l="0" t="0" r="0" b="0"/>
          <a:pathLst>
            <a:path>
              <a:moveTo>
                <a:pt x="2914279" y="0"/>
              </a:moveTo>
              <a:lnTo>
                <a:pt x="2914279" y="252892"/>
              </a:lnTo>
              <a:lnTo>
                <a:pt x="0" y="252892"/>
              </a:lnTo>
              <a:lnTo>
                <a:pt x="0" y="505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D0A45A-101B-4661-AE2A-6C254D73F1B4}">
      <dsp:nvSpPr>
        <dsp:cNvPr id="0" name=""/>
        <dsp:cNvSpPr/>
      </dsp:nvSpPr>
      <dsp:spPr>
        <a:xfrm>
          <a:off x="1164302" y="2327916"/>
          <a:ext cx="91440" cy="505784"/>
        </a:xfrm>
        <a:custGeom>
          <a:avLst/>
          <a:gdLst/>
          <a:ahLst/>
          <a:cxnLst/>
          <a:rect l="0" t="0" r="0" b="0"/>
          <a:pathLst>
            <a:path>
              <a:moveTo>
                <a:pt x="45720" y="0"/>
              </a:moveTo>
              <a:lnTo>
                <a:pt x="45720" y="505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C605D0-6A5F-43DE-B6EB-0E95A1702B9B}">
      <dsp:nvSpPr>
        <dsp:cNvPr id="0" name=""/>
        <dsp:cNvSpPr/>
      </dsp:nvSpPr>
      <dsp:spPr>
        <a:xfrm>
          <a:off x="607898" y="1123668"/>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2E25E-E245-4300-A48B-B84F0C6D0DBA}">
      <dsp:nvSpPr>
        <dsp:cNvPr id="0" name=""/>
        <dsp:cNvSpPr/>
      </dsp:nvSpPr>
      <dsp:spPr>
        <a:xfrm>
          <a:off x="607898" y="1123668"/>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37E1B-3D4B-40EA-ABE0-1961E83A6A02}">
      <dsp:nvSpPr>
        <dsp:cNvPr id="0" name=""/>
        <dsp:cNvSpPr/>
      </dsp:nvSpPr>
      <dsp:spPr>
        <a:xfrm>
          <a:off x="5774" y="1340433"/>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Motivation</a:t>
          </a:r>
          <a:endParaRPr lang="zh-CN" sz="1600" b="1" kern="1200" dirty="0">
            <a:latin typeface="Arial" panose="020B0604020202020204" pitchFamily="34" charset="0"/>
            <a:cs typeface="Arial" panose="020B0604020202020204" pitchFamily="34" charset="0"/>
          </a:endParaRPr>
        </a:p>
      </dsp:txBody>
      <dsp:txXfrm>
        <a:off x="5774" y="1340433"/>
        <a:ext cx="2408495" cy="770718"/>
      </dsp:txXfrm>
    </dsp:sp>
    <dsp:sp modelId="{EAF23E05-3F4A-4B0A-902F-9CAD7B923494}">
      <dsp:nvSpPr>
        <dsp:cNvPr id="0" name=""/>
        <dsp:cNvSpPr/>
      </dsp:nvSpPr>
      <dsp:spPr>
        <a:xfrm>
          <a:off x="607898" y="2833700"/>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98CC23-B7CC-42E4-AF88-5516AD13CE3D}">
      <dsp:nvSpPr>
        <dsp:cNvPr id="0" name=""/>
        <dsp:cNvSpPr/>
      </dsp:nvSpPr>
      <dsp:spPr>
        <a:xfrm>
          <a:off x="607898" y="2833700"/>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DE3A6B-112C-42F8-B9F3-33D8A8E77513}">
      <dsp:nvSpPr>
        <dsp:cNvPr id="0" name=""/>
        <dsp:cNvSpPr/>
      </dsp:nvSpPr>
      <dsp:spPr>
        <a:xfrm>
          <a:off x="5774" y="3050465"/>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sz="1200" kern="1200" smtClean="0"/>
            <a:t>尽管存在大量</a:t>
          </a:r>
          <a:r>
            <a:rPr lang="en-US" sz="1200" kern="1200" smtClean="0"/>
            <a:t>prefetcher</a:t>
          </a:r>
          <a:r>
            <a:rPr lang="zh-CN" sz="1200" kern="1200" smtClean="0"/>
            <a:t>相关工作，但对应用程序的内存访问行为仍知之甚少</a:t>
          </a:r>
          <a:endParaRPr lang="zh-CN" sz="1200" kern="1200"/>
        </a:p>
      </dsp:txBody>
      <dsp:txXfrm>
        <a:off x="5774" y="3050465"/>
        <a:ext cx="2408495" cy="770718"/>
      </dsp:txXfrm>
    </dsp:sp>
    <dsp:sp modelId="{F898FAC9-AE6C-46D1-9240-D16E6376BBC2}">
      <dsp:nvSpPr>
        <dsp:cNvPr id="0" name=""/>
        <dsp:cNvSpPr/>
      </dsp:nvSpPr>
      <dsp:spPr>
        <a:xfrm>
          <a:off x="6436458" y="1123668"/>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1E53A7-71FA-4C9B-98EA-97A229B80EC0}">
      <dsp:nvSpPr>
        <dsp:cNvPr id="0" name=""/>
        <dsp:cNvSpPr/>
      </dsp:nvSpPr>
      <dsp:spPr>
        <a:xfrm>
          <a:off x="6436458" y="1123668"/>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3042F9-DBFE-4D30-A7B0-C06DE9541CE0}">
      <dsp:nvSpPr>
        <dsp:cNvPr id="0" name=""/>
        <dsp:cNvSpPr/>
      </dsp:nvSpPr>
      <dsp:spPr>
        <a:xfrm>
          <a:off x="5834334" y="1340433"/>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Objective</a:t>
          </a:r>
          <a:endParaRPr lang="zh-CN" sz="1600" b="1" kern="1200" dirty="0">
            <a:latin typeface="Arial" panose="020B0604020202020204" pitchFamily="34" charset="0"/>
            <a:cs typeface="Arial" panose="020B0604020202020204" pitchFamily="34" charset="0"/>
          </a:endParaRPr>
        </a:p>
      </dsp:txBody>
      <dsp:txXfrm>
        <a:off x="5834334" y="1340433"/>
        <a:ext cx="2408495" cy="770718"/>
      </dsp:txXfrm>
    </dsp:sp>
    <dsp:sp modelId="{EB15F735-115E-41A9-95E9-D0C2E7C24DF7}">
      <dsp:nvSpPr>
        <dsp:cNvPr id="0" name=""/>
        <dsp:cNvSpPr/>
      </dsp:nvSpPr>
      <dsp:spPr>
        <a:xfrm>
          <a:off x="3522178" y="2833700"/>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6859E8-2201-4498-8F02-0AD6FA16F3C4}">
      <dsp:nvSpPr>
        <dsp:cNvPr id="0" name=""/>
        <dsp:cNvSpPr/>
      </dsp:nvSpPr>
      <dsp:spPr>
        <a:xfrm>
          <a:off x="3522178" y="2833700"/>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86C679-F1E1-4B0B-98CB-A45A7D11D4A2}">
      <dsp:nvSpPr>
        <dsp:cNvPr id="0" name=""/>
        <dsp:cNvSpPr/>
      </dsp:nvSpPr>
      <dsp:spPr>
        <a:xfrm>
          <a:off x="2920054" y="3050465"/>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sz="1200" kern="1200" smtClean="0"/>
            <a:t>提出一种新颖的方法学来对应用程序的内存访问模式进行分类，从而就某些</a:t>
          </a:r>
          <a:r>
            <a:rPr lang="en-US" sz="1200" kern="1200" smtClean="0"/>
            <a:t>prefetcher</a:t>
          </a:r>
          <a:r>
            <a:rPr lang="zh-CN" sz="1200" kern="1200" smtClean="0"/>
            <a:t>的实用性进行充分的信息推理</a:t>
          </a:r>
          <a:endParaRPr lang="zh-CN" sz="1200" kern="1200"/>
        </a:p>
      </dsp:txBody>
      <dsp:txXfrm>
        <a:off x="2920054" y="3050465"/>
        <a:ext cx="2408495" cy="770718"/>
      </dsp:txXfrm>
    </dsp:sp>
    <dsp:sp modelId="{A7F1D166-347A-4099-BDE7-2032E98EE9AA}">
      <dsp:nvSpPr>
        <dsp:cNvPr id="0" name=""/>
        <dsp:cNvSpPr/>
      </dsp:nvSpPr>
      <dsp:spPr>
        <a:xfrm>
          <a:off x="6436458" y="2833700"/>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33183-767C-4A11-AC82-8F3246B7EE6B}">
      <dsp:nvSpPr>
        <dsp:cNvPr id="0" name=""/>
        <dsp:cNvSpPr/>
      </dsp:nvSpPr>
      <dsp:spPr>
        <a:xfrm>
          <a:off x="6436458" y="2833700"/>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40CA85-81E8-4DCA-A446-952A2962981C}">
      <dsp:nvSpPr>
        <dsp:cNvPr id="0" name=""/>
        <dsp:cNvSpPr/>
      </dsp:nvSpPr>
      <dsp:spPr>
        <a:xfrm>
          <a:off x="5834334" y="3050465"/>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sz="1200" kern="1200" smtClean="0"/>
            <a:t>对</a:t>
          </a:r>
          <a:r>
            <a:rPr lang="en-US" sz="1200" kern="1200" smtClean="0"/>
            <a:t>prefetcher</a:t>
          </a:r>
          <a:r>
            <a:rPr lang="zh-CN" sz="1200" kern="1200" smtClean="0"/>
            <a:t>的及时性和重要性进行推理，从而揭示现有</a:t>
          </a:r>
          <a:r>
            <a:rPr lang="en-US" sz="1200" kern="1200" smtClean="0"/>
            <a:t>prefetcher</a:t>
          </a:r>
          <a:r>
            <a:rPr lang="zh-CN" sz="1200" kern="1200" smtClean="0"/>
            <a:t>的局限性</a:t>
          </a:r>
          <a:endParaRPr lang="zh-CN" sz="1200" kern="1200"/>
        </a:p>
      </dsp:txBody>
      <dsp:txXfrm>
        <a:off x="5834334" y="3050465"/>
        <a:ext cx="2408495" cy="770718"/>
      </dsp:txXfrm>
    </dsp:sp>
    <dsp:sp modelId="{719CFC6F-EDD4-4885-8152-DD586ADAE6A7}">
      <dsp:nvSpPr>
        <dsp:cNvPr id="0" name=""/>
        <dsp:cNvSpPr/>
      </dsp:nvSpPr>
      <dsp:spPr>
        <a:xfrm>
          <a:off x="9350737" y="2833700"/>
          <a:ext cx="1204247" cy="120424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F3347F-6073-4C85-9F7E-752A33D98B0A}">
      <dsp:nvSpPr>
        <dsp:cNvPr id="0" name=""/>
        <dsp:cNvSpPr/>
      </dsp:nvSpPr>
      <dsp:spPr>
        <a:xfrm>
          <a:off x="9350737" y="2833700"/>
          <a:ext cx="1204247" cy="120424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A309A-C6EC-4E4D-80E2-5D8BB956F497}">
      <dsp:nvSpPr>
        <dsp:cNvPr id="0" name=""/>
        <dsp:cNvSpPr/>
      </dsp:nvSpPr>
      <dsp:spPr>
        <a:xfrm>
          <a:off x="8748613" y="3050465"/>
          <a:ext cx="2408495" cy="770718"/>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sz="1200" kern="1200" smtClean="0"/>
            <a:t>提出一种软件预取注入方法，预取效果胜过最新的硬件</a:t>
          </a:r>
          <a:r>
            <a:rPr lang="en-US" sz="1200" kern="1200" smtClean="0"/>
            <a:t>prefetcher</a:t>
          </a:r>
          <a:endParaRPr lang="zh-CN" sz="1200" kern="1200"/>
        </a:p>
      </dsp:txBody>
      <dsp:txXfrm>
        <a:off x="8748613" y="3050465"/>
        <a:ext cx="2408495" cy="77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D4B61-6F83-40A4-A32A-7308BAB94029}">
      <dsp:nvSpPr>
        <dsp:cNvPr id="0" name=""/>
        <dsp:cNvSpPr/>
      </dsp:nvSpPr>
      <dsp:spPr>
        <a:xfrm>
          <a:off x="3008139" y="0"/>
          <a:ext cx="1002713" cy="668475"/>
        </a:xfrm>
        <a:prstGeom prst="trapezoid">
          <a:avLst>
            <a:gd name="adj" fmla="val 7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b="1" kern="1200" dirty="0" err="1" smtClean="0"/>
            <a:t>Reg</a:t>
          </a:r>
          <a:endParaRPr lang="zh-CN" altLang="en-US" sz="2500" b="1" kern="1200" dirty="0"/>
        </a:p>
      </dsp:txBody>
      <dsp:txXfrm>
        <a:off x="3008139" y="0"/>
        <a:ext cx="1002713" cy="668475"/>
      </dsp:txXfrm>
    </dsp:sp>
    <dsp:sp modelId="{B9EEC55A-B93F-4FFC-B250-632B81E78231}">
      <dsp:nvSpPr>
        <dsp:cNvPr id="0" name=""/>
        <dsp:cNvSpPr/>
      </dsp:nvSpPr>
      <dsp:spPr>
        <a:xfrm>
          <a:off x="2506782" y="668475"/>
          <a:ext cx="2005426" cy="668475"/>
        </a:xfrm>
        <a:prstGeom prst="trapezoid">
          <a:avLst>
            <a:gd name="adj" fmla="val 75000"/>
          </a:avLst>
        </a:prstGeom>
        <a:solidFill>
          <a:schemeClr val="accent2">
            <a:hueOff val="-885866"/>
            <a:satOff val="-7222"/>
            <a:lumOff val="-9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L1 </a:t>
          </a:r>
          <a:r>
            <a:rPr lang="en-US" altLang="zh-CN" sz="2500" b="1" kern="1200" dirty="0" smtClean="0"/>
            <a:t>Cache</a:t>
          </a:r>
          <a:endParaRPr lang="zh-CN" altLang="en-US" sz="2500" b="1" kern="1200" dirty="0"/>
        </a:p>
      </dsp:txBody>
      <dsp:txXfrm>
        <a:off x="2857732" y="668475"/>
        <a:ext cx="1303527" cy="668475"/>
      </dsp:txXfrm>
    </dsp:sp>
    <dsp:sp modelId="{9643C9A5-A288-4811-9B21-A2DA0E72D7A0}">
      <dsp:nvSpPr>
        <dsp:cNvPr id="0" name=""/>
        <dsp:cNvSpPr/>
      </dsp:nvSpPr>
      <dsp:spPr>
        <a:xfrm>
          <a:off x="2005426" y="1336950"/>
          <a:ext cx="3008139" cy="668475"/>
        </a:xfrm>
        <a:prstGeom prst="trapezoid">
          <a:avLst>
            <a:gd name="adj" fmla="val 75000"/>
          </a:avLst>
        </a:prstGeom>
        <a:solidFill>
          <a:schemeClr val="accent2">
            <a:hueOff val="-1771733"/>
            <a:satOff val="-14445"/>
            <a:lumOff val="-18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L2 </a:t>
          </a:r>
          <a:r>
            <a:rPr lang="en-US" altLang="zh-CN" sz="2500" b="1" kern="1200" dirty="0" smtClean="0"/>
            <a:t>Cache</a:t>
          </a:r>
          <a:endParaRPr lang="zh-CN" altLang="en-US" sz="2500" b="1" kern="1200" dirty="0"/>
        </a:p>
      </dsp:txBody>
      <dsp:txXfrm>
        <a:off x="2531850" y="1336950"/>
        <a:ext cx="1955290" cy="668475"/>
      </dsp:txXfrm>
    </dsp:sp>
    <dsp:sp modelId="{A95B4EF9-5991-4F46-9AC6-4FCFB175405E}">
      <dsp:nvSpPr>
        <dsp:cNvPr id="0" name=""/>
        <dsp:cNvSpPr/>
      </dsp:nvSpPr>
      <dsp:spPr>
        <a:xfrm>
          <a:off x="1504069" y="2005426"/>
          <a:ext cx="4010852" cy="668475"/>
        </a:xfrm>
        <a:prstGeom prst="trapezoid">
          <a:avLst>
            <a:gd name="adj" fmla="val 75000"/>
          </a:avLst>
        </a:prstGeom>
        <a:solidFill>
          <a:schemeClr val="accent2">
            <a:hueOff val="-2657599"/>
            <a:satOff val="-21667"/>
            <a:lumOff val="-28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L3 </a:t>
          </a:r>
          <a:r>
            <a:rPr lang="en-US" altLang="zh-CN" sz="2500" b="1" kern="1200" dirty="0" smtClean="0"/>
            <a:t>Cache</a:t>
          </a:r>
          <a:endParaRPr lang="zh-CN" altLang="en-US" sz="2500" b="1" kern="1200" dirty="0"/>
        </a:p>
      </dsp:txBody>
      <dsp:txXfrm>
        <a:off x="2205968" y="2005426"/>
        <a:ext cx="2607054" cy="668475"/>
      </dsp:txXfrm>
    </dsp:sp>
    <dsp:sp modelId="{FFBD7AFF-5D1B-4C12-B6F9-7FEAB5E3D117}">
      <dsp:nvSpPr>
        <dsp:cNvPr id="0" name=""/>
        <dsp:cNvSpPr/>
      </dsp:nvSpPr>
      <dsp:spPr>
        <a:xfrm>
          <a:off x="1002713" y="2673901"/>
          <a:ext cx="5013565" cy="668475"/>
        </a:xfrm>
        <a:prstGeom prst="trapezoid">
          <a:avLst>
            <a:gd name="adj" fmla="val 75000"/>
          </a:avLst>
        </a:prstGeom>
        <a:solidFill>
          <a:schemeClr val="accent2">
            <a:hueOff val="-3543465"/>
            <a:satOff val="-28889"/>
            <a:lumOff val="-37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Main </a:t>
          </a:r>
          <a:r>
            <a:rPr lang="en-US" altLang="zh-CN" sz="2500" b="1" kern="1200" dirty="0" smtClean="0"/>
            <a:t>Memory</a:t>
          </a:r>
          <a:endParaRPr lang="zh-CN" altLang="en-US" sz="2500" b="1" kern="1200" dirty="0"/>
        </a:p>
      </dsp:txBody>
      <dsp:txXfrm>
        <a:off x="1880087" y="2673901"/>
        <a:ext cx="3258817" cy="668475"/>
      </dsp:txXfrm>
    </dsp:sp>
    <dsp:sp modelId="{743FF625-659D-4FAC-8263-93F3D193C155}">
      <dsp:nvSpPr>
        <dsp:cNvPr id="0" name=""/>
        <dsp:cNvSpPr/>
      </dsp:nvSpPr>
      <dsp:spPr>
        <a:xfrm>
          <a:off x="501356" y="3342377"/>
          <a:ext cx="6016278" cy="668475"/>
        </a:xfrm>
        <a:prstGeom prst="trapezoid">
          <a:avLst>
            <a:gd name="adj" fmla="val 75000"/>
          </a:avLst>
        </a:prstGeom>
        <a:solidFill>
          <a:schemeClr val="accent2">
            <a:hueOff val="-4429331"/>
            <a:satOff val="-36112"/>
            <a:lumOff val="-4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b="1" kern="1200" dirty="0" smtClean="0"/>
            <a:t>SDD</a:t>
          </a:r>
          <a:endParaRPr lang="zh-CN" altLang="en-US" sz="2500" b="1" kern="1200" dirty="0"/>
        </a:p>
      </dsp:txBody>
      <dsp:txXfrm>
        <a:off x="1554205" y="3342377"/>
        <a:ext cx="3910581" cy="668475"/>
      </dsp:txXfrm>
    </dsp:sp>
    <dsp:sp modelId="{0F027DDC-0943-43C3-B5C4-7025B193DD3E}">
      <dsp:nvSpPr>
        <dsp:cNvPr id="0" name=""/>
        <dsp:cNvSpPr/>
      </dsp:nvSpPr>
      <dsp:spPr>
        <a:xfrm>
          <a:off x="0" y="4010852"/>
          <a:ext cx="7018992" cy="668475"/>
        </a:xfrm>
        <a:prstGeom prst="trapezoid">
          <a:avLst>
            <a:gd name="adj" fmla="val 75000"/>
          </a:avLst>
        </a:prstGeom>
        <a:solidFill>
          <a:schemeClr val="accent2">
            <a:hueOff val="-5315197"/>
            <a:satOff val="-43334"/>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b="1" kern="1200" dirty="0" smtClean="0"/>
            <a:t>HDD</a:t>
          </a:r>
          <a:endParaRPr lang="zh-CN" altLang="en-US" sz="2500" b="1" kern="1200" dirty="0"/>
        </a:p>
      </dsp:txBody>
      <dsp:txXfrm>
        <a:off x="1228323" y="4010852"/>
        <a:ext cx="4562344" cy="668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BEE20-073A-4054-B9E0-07CCD2B0A9D7}">
      <dsp:nvSpPr>
        <dsp:cNvPr id="0" name=""/>
        <dsp:cNvSpPr/>
      </dsp:nvSpPr>
      <dsp:spPr>
        <a:xfrm>
          <a:off x="639513" y="612055"/>
          <a:ext cx="1836166" cy="1836166"/>
        </a:xfrm>
        <a:prstGeom prst="ellipse">
          <a:avLst/>
        </a:prstGeom>
        <a:solidFill>
          <a:schemeClr val="accent2">
            <a:shade val="90000"/>
            <a:hueOff val="833962"/>
            <a:satOff val="-48326"/>
            <a:lumOff val="43450"/>
            <a:alpha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A9DDB0-3DAB-4021-A00B-75272D6F3F31}">
      <dsp:nvSpPr>
        <dsp:cNvPr id="0" name=""/>
        <dsp:cNvSpPr/>
      </dsp:nvSpPr>
      <dsp:spPr>
        <a:xfrm>
          <a:off x="1251569" y="1224111"/>
          <a:ext cx="612055" cy="612055"/>
        </a:xfrm>
        <a:prstGeom prst="ellipse">
          <a:avLst/>
        </a:prstGeom>
        <a:solidFill>
          <a:schemeClr val="accent2">
            <a:shade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40BB4-639C-42AD-9BD3-434BA891FB48}">
      <dsp:nvSpPr>
        <dsp:cNvPr id="0" name=""/>
        <dsp:cNvSpPr/>
      </dsp:nvSpPr>
      <dsp:spPr>
        <a:xfrm>
          <a:off x="2711005" y="0"/>
          <a:ext cx="2338514" cy="765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t" anchorCtr="0">
          <a:noAutofit/>
        </a:bodyPr>
        <a:lstStyle/>
        <a:p>
          <a:pPr lvl="0" algn="l" defTabSz="622300" rtl="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Deployed schemes by contemporary CPU</a:t>
          </a:r>
          <a:endParaRPr lang="zh-CN" sz="1400" b="1" kern="1200" dirty="0">
            <a:latin typeface="Arial" panose="020B0604020202020204" pitchFamily="34" charset="0"/>
            <a:cs typeface="Arial" panose="020B0604020202020204" pitchFamily="34" charset="0"/>
          </a:endParaRPr>
        </a:p>
        <a:p>
          <a:pPr marL="57150" lvl="1" indent="-57150" algn="l" defTabSz="488950" rtl="0">
            <a:lnSpc>
              <a:spcPct val="90000"/>
            </a:lnSpc>
            <a:spcBef>
              <a:spcPct val="0"/>
            </a:spcBef>
            <a:spcAft>
              <a:spcPct val="15000"/>
            </a:spcAft>
            <a:buChar char="••"/>
          </a:pPr>
          <a:r>
            <a:rPr lang="en-US" sz="1100" b="1" kern="1200" dirty="0" smtClean="0">
              <a:latin typeface="Arial" panose="020B0604020202020204" pitchFamily="34" charset="0"/>
              <a:cs typeface="Arial" panose="020B0604020202020204" pitchFamily="34" charset="0"/>
            </a:rPr>
            <a:t>Next-line </a:t>
          </a:r>
          <a:r>
            <a:rPr lang="en-US" sz="1100" b="1" kern="1200" dirty="0" err="1" smtClean="0">
              <a:latin typeface="Arial" panose="020B0604020202020204" pitchFamily="34" charset="0"/>
              <a:cs typeface="Arial" panose="020B0604020202020204" pitchFamily="34" charset="0"/>
            </a:rPr>
            <a:t>prefetcher</a:t>
          </a:r>
          <a:endParaRPr lang="zh-CN" sz="1100" b="1" kern="1200" dirty="0">
            <a:latin typeface="Arial" panose="020B0604020202020204" pitchFamily="34" charset="0"/>
            <a:cs typeface="Arial" panose="020B0604020202020204" pitchFamily="34" charset="0"/>
          </a:endParaRPr>
        </a:p>
        <a:p>
          <a:pPr marL="57150" lvl="1" indent="-57150" algn="l" defTabSz="488950" rtl="0">
            <a:lnSpc>
              <a:spcPct val="90000"/>
            </a:lnSpc>
            <a:spcBef>
              <a:spcPct val="0"/>
            </a:spcBef>
            <a:spcAft>
              <a:spcPct val="15000"/>
            </a:spcAft>
            <a:buChar char="••"/>
          </a:pPr>
          <a:r>
            <a:rPr lang="en-US" sz="1100" b="1" kern="1200" dirty="0" smtClean="0">
              <a:latin typeface="Arial" panose="020B0604020202020204" pitchFamily="34" charset="0"/>
              <a:cs typeface="Arial" panose="020B0604020202020204" pitchFamily="34" charset="0"/>
            </a:rPr>
            <a:t>Stride </a:t>
          </a:r>
          <a:r>
            <a:rPr lang="en-US" sz="1100" b="1" kern="1200" dirty="0" err="1" smtClean="0">
              <a:latin typeface="Arial" panose="020B0604020202020204" pitchFamily="34" charset="0"/>
              <a:cs typeface="Arial" panose="020B0604020202020204" pitchFamily="34" charset="0"/>
            </a:rPr>
            <a:t>prefetcher</a:t>
          </a:r>
          <a:endParaRPr lang="zh-CN" sz="1100" b="1" kern="1200" dirty="0">
            <a:latin typeface="Arial" panose="020B0604020202020204" pitchFamily="34" charset="0"/>
            <a:cs typeface="Arial" panose="020B0604020202020204" pitchFamily="34" charset="0"/>
          </a:endParaRPr>
        </a:p>
      </dsp:txBody>
      <dsp:txXfrm>
        <a:off x="2711005" y="0"/>
        <a:ext cx="2338514" cy="765069"/>
      </dsp:txXfrm>
    </dsp:sp>
    <dsp:sp modelId="{E7C107F7-9E23-44C8-A50A-2A98423C9D76}">
      <dsp:nvSpPr>
        <dsp:cNvPr id="0" name=""/>
        <dsp:cNvSpPr/>
      </dsp:nvSpPr>
      <dsp:spPr>
        <a:xfrm>
          <a:off x="2552186" y="382534"/>
          <a:ext cx="2295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54371C-28F8-4BAE-8D51-C1DF5FAB208A}">
      <dsp:nvSpPr>
        <dsp:cNvPr id="0" name=""/>
        <dsp:cNvSpPr/>
      </dsp:nvSpPr>
      <dsp:spPr>
        <a:xfrm rot="5400000">
          <a:off x="1480401" y="459118"/>
          <a:ext cx="1148216" cy="993825"/>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75A40A-3999-46EF-A723-0FD0433F6FE5}">
      <dsp:nvSpPr>
        <dsp:cNvPr id="0" name=""/>
        <dsp:cNvSpPr/>
      </dsp:nvSpPr>
      <dsp:spPr>
        <a:xfrm>
          <a:off x="2735335" y="1010863"/>
          <a:ext cx="1956600" cy="765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t" anchorCtr="0">
          <a:noAutofit/>
        </a:bodyPr>
        <a:lstStyle/>
        <a:p>
          <a:pPr lvl="0" algn="l" defTabSz="622300" rtl="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Prior research</a:t>
          </a:r>
          <a:endParaRPr lang="zh-CN" altLang="en-US" sz="1400" b="1" kern="1200" dirty="0">
            <a:latin typeface="Arial" panose="020B0604020202020204" pitchFamily="34" charset="0"/>
            <a:cs typeface="Arial" panose="020B0604020202020204" pitchFamily="34" charset="0"/>
          </a:endParaRPr>
        </a:p>
        <a:p>
          <a:pPr marL="57150" lvl="1" indent="-57150" algn="l" defTabSz="488950" rtl="0">
            <a:lnSpc>
              <a:spcPct val="90000"/>
            </a:lnSpc>
            <a:spcBef>
              <a:spcPct val="0"/>
            </a:spcBef>
            <a:spcAft>
              <a:spcPct val="15000"/>
            </a:spcAft>
            <a:buChar char="••"/>
          </a:pPr>
          <a:r>
            <a:rPr lang="en-US" sz="1100" b="1" kern="1200" dirty="0" smtClean="0">
              <a:latin typeface="Arial" panose="020B0604020202020204" pitchFamily="34" charset="0"/>
              <a:cs typeface="Arial" panose="020B0604020202020204" pitchFamily="34" charset="0"/>
            </a:rPr>
            <a:t>Stream </a:t>
          </a:r>
          <a:r>
            <a:rPr lang="en-US" sz="1100" b="1" kern="1200" dirty="0" err="1" smtClean="0">
              <a:latin typeface="Arial" panose="020B0604020202020204" pitchFamily="34" charset="0"/>
              <a:cs typeface="Arial" panose="020B0604020202020204" pitchFamily="34" charset="0"/>
            </a:rPr>
            <a:t>prefetcher</a:t>
          </a:r>
          <a:endParaRPr lang="zh-CN" sz="1100" b="1" kern="1200" dirty="0">
            <a:latin typeface="Arial" panose="020B0604020202020204" pitchFamily="34" charset="0"/>
            <a:cs typeface="Arial" panose="020B0604020202020204" pitchFamily="34" charset="0"/>
          </a:endParaRPr>
        </a:p>
        <a:p>
          <a:pPr marL="57150" lvl="1" indent="-57150" algn="l" defTabSz="488950" rtl="0">
            <a:lnSpc>
              <a:spcPct val="90000"/>
            </a:lnSpc>
            <a:spcBef>
              <a:spcPct val="0"/>
            </a:spcBef>
            <a:spcAft>
              <a:spcPct val="15000"/>
            </a:spcAft>
            <a:buChar char="••"/>
          </a:pPr>
          <a:r>
            <a:rPr lang="en-US" sz="1100" b="1" kern="1200" dirty="0" smtClean="0">
              <a:latin typeface="Arial" panose="020B0604020202020204" pitchFamily="34" charset="0"/>
              <a:cs typeface="Arial" panose="020B0604020202020204" pitchFamily="34" charset="0"/>
            </a:rPr>
            <a:t>Correlation </a:t>
          </a:r>
          <a:r>
            <a:rPr lang="en-US" sz="1100" b="1" kern="1200" dirty="0" err="1" smtClean="0">
              <a:latin typeface="Arial" panose="020B0604020202020204" pitchFamily="34" charset="0"/>
              <a:cs typeface="Arial" panose="020B0604020202020204" pitchFamily="34" charset="0"/>
            </a:rPr>
            <a:t>prefetcher</a:t>
          </a:r>
          <a:endParaRPr lang="zh-CN" sz="1100" b="1" kern="1200" dirty="0">
            <a:latin typeface="Arial" panose="020B0604020202020204" pitchFamily="34" charset="0"/>
            <a:cs typeface="Arial" panose="020B0604020202020204" pitchFamily="34" charset="0"/>
          </a:endParaRPr>
        </a:p>
        <a:p>
          <a:pPr marL="57150" lvl="1" indent="-57150" algn="l" defTabSz="488950" rtl="0">
            <a:lnSpc>
              <a:spcPct val="90000"/>
            </a:lnSpc>
            <a:spcBef>
              <a:spcPct val="0"/>
            </a:spcBef>
            <a:spcAft>
              <a:spcPct val="15000"/>
            </a:spcAft>
            <a:buChar char="••"/>
          </a:pPr>
          <a:r>
            <a:rPr lang="en-US" sz="1100" b="1" kern="1200" dirty="0" smtClean="0">
              <a:latin typeface="Arial" panose="020B0604020202020204" pitchFamily="34" charset="0"/>
              <a:cs typeface="Arial" panose="020B0604020202020204" pitchFamily="34" charset="0"/>
            </a:rPr>
            <a:t>Execution-based </a:t>
          </a:r>
          <a:r>
            <a:rPr lang="en-US" sz="1100" b="1" kern="1200" dirty="0" err="1" smtClean="0">
              <a:latin typeface="Arial" panose="020B0604020202020204" pitchFamily="34" charset="0"/>
              <a:cs typeface="Arial" panose="020B0604020202020204" pitchFamily="34" charset="0"/>
            </a:rPr>
            <a:t>prefetcher</a:t>
          </a:r>
          <a:endParaRPr lang="zh-CN" sz="1100" b="1" kern="1200" dirty="0">
            <a:latin typeface="Arial" panose="020B0604020202020204" pitchFamily="34" charset="0"/>
            <a:cs typeface="Arial" panose="020B0604020202020204" pitchFamily="34" charset="0"/>
          </a:endParaRPr>
        </a:p>
      </dsp:txBody>
      <dsp:txXfrm>
        <a:off x="2735335" y="1010863"/>
        <a:ext cx="1956600" cy="765069"/>
      </dsp:txXfrm>
    </dsp:sp>
    <dsp:sp modelId="{02115A48-25B0-4B4F-A06B-186D7FE038D6}">
      <dsp:nvSpPr>
        <dsp:cNvPr id="0" name=""/>
        <dsp:cNvSpPr/>
      </dsp:nvSpPr>
      <dsp:spPr>
        <a:xfrm>
          <a:off x="2552186" y="1147604"/>
          <a:ext cx="2295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50CAE5-3FD6-48C4-9CEC-8D3748B3BFDB}">
      <dsp:nvSpPr>
        <dsp:cNvPr id="0" name=""/>
        <dsp:cNvSpPr/>
      </dsp:nvSpPr>
      <dsp:spPr>
        <a:xfrm rot="5400000">
          <a:off x="1871826" y="1272861"/>
          <a:ext cx="803751" cy="55544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1E4F2-1EB9-48F7-828D-85D5AD4A11E7}">
      <dsp:nvSpPr>
        <dsp:cNvPr id="0" name=""/>
        <dsp:cNvSpPr/>
      </dsp:nvSpPr>
      <dsp:spPr>
        <a:xfrm>
          <a:off x="0" y="0"/>
          <a:ext cx="4921497" cy="4921497"/>
        </a:xfrm>
        <a:prstGeom prst="pie">
          <a:avLst>
            <a:gd name="adj1" fmla="val 5400000"/>
            <a:gd name="adj2" fmla="val 1620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7D827-B695-40EF-96A3-3EE2A9C759A6}">
      <dsp:nvSpPr>
        <dsp:cNvPr id="0" name=""/>
        <dsp:cNvSpPr/>
      </dsp:nvSpPr>
      <dsp:spPr>
        <a:xfrm>
          <a:off x="2460748" y="0"/>
          <a:ext cx="8702135" cy="4921497"/>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rtl="0">
            <a:lnSpc>
              <a:spcPct val="90000"/>
            </a:lnSpc>
            <a:spcBef>
              <a:spcPct val="0"/>
            </a:spcBef>
            <a:spcAft>
              <a:spcPct val="35000"/>
            </a:spcAft>
          </a:pPr>
          <a:r>
            <a:rPr lang="en-US" sz="3900" kern="1200" dirty="0" smtClean="0">
              <a:solidFill>
                <a:schemeClr val="tx1"/>
              </a:solidFill>
            </a:rPr>
            <a:t>Coverage</a:t>
          </a:r>
          <a:r>
            <a:rPr lang="zh-CN" sz="3900" kern="1200" dirty="0" smtClean="0">
              <a:solidFill>
                <a:schemeClr val="tx1"/>
              </a:solidFill>
            </a:rPr>
            <a:t> </a:t>
          </a:r>
          <a:r>
            <a:rPr lang="en-US" sz="3900" kern="1200" dirty="0" smtClean="0">
              <a:solidFill>
                <a:schemeClr val="tx1"/>
              </a:solidFill>
            </a:rPr>
            <a:t>(</a:t>
          </a:r>
          <a:r>
            <a:rPr lang="zh-CN" sz="3900" kern="1200" dirty="0" smtClean="0">
              <a:solidFill>
                <a:schemeClr val="tx1"/>
              </a:solidFill>
            </a:rPr>
            <a:t>覆盖率</a:t>
          </a:r>
          <a:r>
            <a:rPr lang="en-US" sz="3900" kern="1200" dirty="0" smtClean="0">
              <a:solidFill>
                <a:schemeClr val="tx1"/>
              </a:solidFill>
            </a:rPr>
            <a:t>)</a:t>
          </a:r>
          <a:endParaRPr lang="zh-CN" sz="3900" kern="1200" dirty="0">
            <a:solidFill>
              <a:schemeClr val="tx1"/>
            </a:solidFill>
          </a:endParaRPr>
        </a:p>
      </dsp:txBody>
      <dsp:txXfrm>
        <a:off x="2460748" y="0"/>
        <a:ext cx="4351067" cy="1476452"/>
      </dsp:txXfrm>
    </dsp:sp>
    <dsp:sp modelId="{A6A95A02-9E11-4814-BFE2-FC1A62E9DCA5}">
      <dsp:nvSpPr>
        <dsp:cNvPr id="0" name=""/>
        <dsp:cNvSpPr/>
      </dsp:nvSpPr>
      <dsp:spPr>
        <a:xfrm>
          <a:off x="861263" y="1476452"/>
          <a:ext cx="3198970" cy="3198970"/>
        </a:xfrm>
        <a:prstGeom prst="pie">
          <a:avLst>
            <a:gd name="adj1" fmla="val 5400000"/>
            <a:gd name="adj2" fmla="val 1620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CF14B-CAF5-44C4-96C4-B42605064CCD}">
      <dsp:nvSpPr>
        <dsp:cNvPr id="0" name=""/>
        <dsp:cNvSpPr/>
      </dsp:nvSpPr>
      <dsp:spPr>
        <a:xfrm>
          <a:off x="2460748" y="1476452"/>
          <a:ext cx="8702135" cy="319897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rtl="0">
            <a:lnSpc>
              <a:spcPct val="90000"/>
            </a:lnSpc>
            <a:spcBef>
              <a:spcPct val="0"/>
            </a:spcBef>
            <a:spcAft>
              <a:spcPct val="35000"/>
            </a:spcAft>
          </a:pPr>
          <a:r>
            <a:rPr lang="en-US" sz="3900" kern="1200" dirty="0" smtClean="0">
              <a:solidFill>
                <a:schemeClr val="tx1"/>
              </a:solidFill>
            </a:rPr>
            <a:t>Accuracy (</a:t>
          </a:r>
          <a:r>
            <a:rPr lang="zh-CN" sz="3900" kern="1200" dirty="0" smtClean="0">
              <a:solidFill>
                <a:schemeClr val="tx1"/>
              </a:solidFill>
            </a:rPr>
            <a:t>准确性</a:t>
          </a:r>
          <a:r>
            <a:rPr lang="en-US" sz="3900" kern="1200" dirty="0" smtClean="0">
              <a:solidFill>
                <a:schemeClr val="tx1"/>
              </a:solidFill>
            </a:rPr>
            <a:t>)</a:t>
          </a:r>
          <a:endParaRPr lang="zh-CN" sz="3900" kern="1200" dirty="0">
            <a:solidFill>
              <a:schemeClr val="tx1"/>
            </a:solidFill>
          </a:endParaRPr>
        </a:p>
      </dsp:txBody>
      <dsp:txXfrm>
        <a:off x="2460748" y="1476452"/>
        <a:ext cx="4351067" cy="1476447"/>
      </dsp:txXfrm>
    </dsp:sp>
    <dsp:sp modelId="{3F3BA5D5-007B-41AA-A04B-1FB531B2BAFC}">
      <dsp:nvSpPr>
        <dsp:cNvPr id="0" name=""/>
        <dsp:cNvSpPr/>
      </dsp:nvSpPr>
      <dsp:spPr>
        <a:xfrm>
          <a:off x="1722525" y="2952900"/>
          <a:ext cx="1476447" cy="1476447"/>
        </a:xfrm>
        <a:prstGeom prst="pie">
          <a:avLst>
            <a:gd name="adj1" fmla="val 5400000"/>
            <a:gd name="adj2" fmla="val 1620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8DC40-7C94-435B-966C-3163B1609E9E}">
      <dsp:nvSpPr>
        <dsp:cNvPr id="0" name=""/>
        <dsp:cNvSpPr/>
      </dsp:nvSpPr>
      <dsp:spPr>
        <a:xfrm>
          <a:off x="2460748" y="2952900"/>
          <a:ext cx="8702135" cy="1476447"/>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rtl="0">
            <a:lnSpc>
              <a:spcPct val="90000"/>
            </a:lnSpc>
            <a:spcBef>
              <a:spcPct val="0"/>
            </a:spcBef>
            <a:spcAft>
              <a:spcPct val="35000"/>
            </a:spcAft>
          </a:pPr>
          <a:r>
            <a:rPr lang="en-US" sz="3900" kern="1200" dirty="0" smtClean="0">
              <a:solidFill>
                <a:schemeClr val="tx1"/>
              </a:solidFill>
            </a:rPr>
            <a:t>Timeliness (</a:t>
          </a:r>
          <a:r>
            <a:rPr lang="zh-CN" sz="3900" kern="1200" dirty="0" smtClean="0">
              <a:solidFill>
                <a:schemeClr val="tx1"/>
              </a:solidFill>
            </a:rPr>
            <a:t>及时性</a:t>
          </a:r>
          <a:r>
            <a:rPr lang="en-US" sz="3900" kern="1200" dirty="0" smtClean="0">
              <a:solidFill>
                <a:schemeClr val="tx1"/>
              </a:solidFill>
            </a:rPr>
            <a:t>)</a:t>
          </a:r>
          <a:endParaRPr lang="zh-CN" sz="3900" kern="1200" dirty="0">
            <a:solidFill>
              <a:schemeClr val="tx1"/>
            </a:solidFill>
          </a:endParaRPr>
        </a:p>
      </dsp:txBody>
      <dsp:txXfrm>
        <a:off x="2460748" y="2952900"/>
        <a:ext cx="4351067" cy="1476447"/>
      </dsp:txXfrm>
    </dsp:sp>
    <dsp:sp modelId="{572FC656-3DF9-4C92-82C5-C8B3FCDD2598}">
      <dsp:nvSpPr>
        <dsp:cNvPr id="0" name=""/>
        <dsp:cNvSpPr/>
      </dsp:nvSpPr>
      <dsp:spPr>
        <a:xfrm>
          <a:off x="6811816" y="0"/>
          <a:ext cx="4351067" cy="147645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预取器可以确定的未来内存访问（或高速缓存未命中）的百分比</a:t>
          </a:r>
          <a:endParaRPr lang="zh-CN" sz="2000" kern="1200" dirty="0">
            <a:solidFill>
              <a:schemeClr val="tx1"/>
            </a:solidFill>
          </a:endParaRPr>
        </a:p>
        <a:p>
          <a:pPr marL="228600" lvl="1" indent="-228600" algn="l" defTabSz="889000" rtl="0">
            <a:lnSpc>
              <a:spcPct val="90000"/>
            </a:lnSpc>
            <a:spcBef>
              <a:spcPct val="0"/>
            </a:spcBef>
            <a:spcAft>
              <a:spcPct val="15000"/>
            </a:spcAft>
            <a:buChar char="••"/>
          </a:pPr>
          <a:r>
            <a:rPr lang="zh-CN" sz="2000" kern="1200" dirty="0" smtClean="0">
              <a:solidFill>
                <a:schemeClr val="tx1"/>
              </a:solidFill>
            </a:rPr>
            <a:t>低覆盖率仅会限制预取的潜在性能改进</a:t>
          </a:r>
          <a:endParaRPr lang="zh-CN" sz="2000" kern="1200" dirty="0">
            <a:solidFill>
              <a:schemeClr val="tx1"/>
            </a:solidFill>
          </a:endParaRPr>
        </a:p>
      </dsp:txBody>
      <dsp:txXfrm>
        <a:off x="6811816" y="0"/>
        <a:ext cx="4351067" cy="1476452"/>
      </dsp:txXfrm>
    </dsp:sp>
    <dsp:sp modelId="{55D8CBF6-A0E9-4D2A-A640-9CB7DFD201DA}">
      <dsp:nvSpPr>
        <dsp:cNvPr id="0" name=""/>
        <dsp:cNvSpPr/>
      </dsp:nvSpPr>
      <dsp:spPr>
        <a:xfrm>
          <a:off x="6811816" y="1476452"/>
          <a:ext cx="4351067" cy="14764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预取的内存元素与将来的</a:t>
          </a:r>
          <a:r>
            <a:rPr lang="en-US" altLang="zh-CN" sz="2000" kern="1200" dirty="0" err="1" smtClean="0">
              <a:solidFill>
                <a:schemeClr val="tx1"/>
              </a:solidFill>
            </a:rPr>
            <a:t>Ld</a:t>
          </a:r>
          <a:r>
            <a:rPr lang="zh-CN" sz="2000" kern="1200" dirty="0" smtClean="0">
              <a:solidFill>
                <a:schemeClr val="tx1"/>
              </a:solidFill>
            </a:rPr>
            <a:t>所使用的内存元素之比</a:t>
          </a:r>
          <a:endParaRPr lang="zh-CN" sz="2000" kern="1200" dirty="0">
            <a:solidFill>
              <a:schemeClr val="tx1"/>
            </a:solidFill>
          </a:endParaRPr>
        </a:p>
        <a:p>
          <a:pPr marL="228600" lvl="1" indent="-228600" algn="l" defTabSz="889000" rtl="0">
            <a:lnSpc>
              <a:spcPct val="90000"/>
            </a:lnSpc>
            <a:spcBef>
              <a:spcPct val="0"/>
            </a:spcBef>
            <a:spcAft>
              <a:spcPct val="15000"/>
            </a:spcAft>
            <a:buChar char="••"/>
          </a:pPr>
          <a:r>
            <a:rPr lang="zh-CN" sz="2000" kern="1200" dirty="0" smtClean="0">
              <a:solidFill>
                <a:schemeClr val="tx1"/>
              </a:solidFill>
            </a:rPr>
            <a:t>低准确性会导致从缓存中逐出有用数据或占用内存带宽</a:t>
          </a:r>
          <a:endParaRPr lang="zh-CN" sz="2000" kern="1200" dirty="0">
            <a:solidFill>
              <a:schemeClr val="tx1"/>
            </a:solidFill>
          </a:endParaRPr>
        </a:p>
      </dsp:txBody>
      <dsp:txXfrm>
        <a:off x="6811816" y="1476452"/>
        <a:ext cx="4351067" cy="1476447"/>
      </dsp:txXfrm>
    </dsp:sp>
    <dsp:sp modelId="{8B8BA2B6-88E1-46F7-B5B8-1B4800219208}">
      <dsp:nvSpPr>
        <dsp:cNvPr id="0" name=""/>
        <dsp:cNvSpPr/>
      </dsp:nvSpPr>
      <dsp:spPr>
        <a:xfrm>
          <a:off x="6811816" y="2952900"/>
          <a:ext cx="4351067" cy="14764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solidFill>
                <a:schemeClr val="tx1"/>
              </a:solidFill>
            </a:rPr>
            <a:t>从预取到高速缓存</a:t>
          </a:r>
          <a:r>
            <a:rPr lang="zh-CN" altLang="en-US" sz="2000" kern="1200" dirty="0" smtClean="0">
              <a:solidFill>
                <a:schemeClr val="tx1"/>
              </a:solidFill>
            </a:rPr>
            <a:t>到</a:t>
          </a:r>
          <a:r>
            <a:rPr lang="en-US" altLang="zh-CN" sz="2000" kern="1200" dirty="0" smtClean="0">
              <a:solidFill>
                <a:schemeClr val="tx1"/>
              </a:solidFill>
            </a:rPr>
            <a:t>Load</a:t>
          </a:r>
          <a:r>
            <a:rPr lang="zh-CN" sz="2000" kern="1200" dirty="0" smtClean="0">
              <a:solidFill>
                <a:schemeClr val="tx1"/>
              </a:solidFill>
            </a:rPr>
            <a:t>的时间</a:t>
          </a:r>
          <a:endParaRPr lang="zh-CN" sz="2000" kern="1200" dirty="0">
            <a:solidFill>
              <a:schemeClr val="tx1"/>
            </a:solidFill>
          </a:endParaRPr>
        </a:p>
        <a:p>
          <a:pPr marL="228600" lvl="1" indent="-228600" algn="l" defTabSz="889000" rtl="0">
            <a:lnSpc>
              <a:spcPct val="90000"/>
            </a:lnSpc>
            <a:spcBef>
              <a:spcPct val="0"/>
            </a:spcBef>
            <a:spcAft>
              <a:spcPct val="15000"/>
            </a:spcAft>
            <a:buChar char="••"/>
          </a:pPr>
          <a:r>
            <a:rPr lang="zh-CN" sz="2000" kern="1200" dirty="0" smtClean="0">
              <a:solidFill>
                <a:schemeClr val="tx1"/>
              </a:solidFill>
            </a:rPr>
            <a:t>数据预取太晚，则无法隐藏</a:t>
          </a:r>
          <a:r>
            <a:rPr lang="en-US" altLang="zh-CN" sz="2000" kern="1200" dirty="0" err="1" smtClean="0">
              <a:solidFill>
                <a:schemeClr val="tx1"/>
              </a:solidFill>
            </a:rPr>
            <a:t>Ld</a:t>
          </a:r>
          <a:r>
            <a:rPr lang="zh-CN" sz="2000" kern="1200" dirty="0" smtClean="0">
              <a:solidFill>
                <a:schemeClr val="tx1"/>
              </a:solidFill>
            </a:rPr>
            <a:t>的内存访问延迟</a:t>
          </a:r>
          <a:endParaRPr lang="zh-CN" sz="2000" kern="1200" dirty="0">
            <a:solidFill>
              <a:schemeClr val="tx1"/>
            </a:solidFill>
          </a:endParaRPr>
        </a:p>
      </dsp:txBody>
      <dsp:txXfrm>
        <a:off x="6811816" y="2952900"/>
        <a:ext cx="4351067" cy="1476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BE53-1CF9-4961-A1BF-C704D1AE4FCC}">
      <dsp:nvSpPr>
        <dsp:cNvPr id="0" name=""/>
        <dsp:cNvSpPr/>
      </dsp:nvSpPr>
      <dsp:spPr>
        <a:xfrm>
          <a:off x="1277158" y="199935"/>
          <a:ext cx="3967957" cy="137801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7FF8E-0286-47A2-B3AD-664BC33F39DD}">
      <dsp:nvSpPr>
        <dsp:cNvPr id="0" name=""/>
        <dsp:cNvSpPr/>
      </dsp:nvSpPr>
      <dsp:spPr>
        <a:xfrm>
          <a:off x="2882797" y="3574237"/>
          <a:ext cx="768984" cy="49214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D6944A-AA46-43C4-B376-241D599FCE1B}">
      <dsp:nvSpPr>
        <dsp:cNvPr id="0" name=""/>
        <dsp:cNvSpPr/>
      </dsp:nvSpPr>
      <dsp:spPr>
        <a:xfrm>
          <a:off x="1421727" y="3967957"/>
          <a:ext cx="3691123" cy="922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altLang="zh-CN" sz="2000" kern="1200" dirty="0" smtClean="0"/>
            <a:t>Reconstructed dataflow graphs</a:t>
          </a:r>
          <a:endParaRPr lang="zh-CN" sz="2000" kern="1200" dirty="0"/>
        </a:p>
      </dsp:txBody>
      <dsp:txXfrm>
        <a:off x="1421727" y="3967957"/>
        <a:ext cx="3691123" cy="922780"/>
      </dsp:txXfrm>
    </dsp:sp>
    <dsp:sp modelId="{1B754851-A084-4883-9446-1E6626665AAE}">
      <dsp:nvSpPr>
        <dsp:cNvPr id="0" name=""/>
        <dsp:cNvSpPr/>
      </dsp:nvSpPr>
      <dsp:spPr>
        <a:xfrm>
          <a:off x="2719772" y="1684382"/>
          <a:ext cx="1384171" cy="13841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Miss profile</a:t>
          </a:r>
          <a:endParaRPr lang="zh-CN" sz="1600" kern="1200" dirty="0"/>
        </a:p>
      </dsp:txBody>
      <dsp:txXfrm>
        <a:off x="2922479" y="1887089"/>
        <a:ext cx="978757" cy="978757"/>
      </dsp:txXfrm>
    </dsp:sp>
    <dsp:sp modelId="{9B49D4C3-14EC-4063-8BCE-87A43D78935D}">
      <dsp:nvSpPr>
        <dsp:cNvPr id="0" name=""/>
        <dsp:cNvSpPr/>
      </dsp:nvSpPr>
      <dsp:spPr>
        <a:xfrm>
          <a:off x="1729321" y="645946"/>
          <a:ext cx="1384171" cy="13841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Program trace</a:t>
          </a:r>
          <a:endParaRPr lang="zh-CN" sz="1600" kern="1200" dirty="0"/>
        </a:p>
      </dsp:txBody>
      <dsp:txXfrm>
        <a:off x="1932028" y="848653"/>
        <a:ext cx="978757" cy="978757"/>
      </dsp:txXfrm>
    </dsp:sp>
    <dsp:sp modelId="{76F693EA-E57E-4FC0-B077-60AC302FC519}">
      <dsp:nvSpPr>
        <dsp:cNvPr id="0" name=""/>
        <dsp:cNvSpPr/>
      </dsp:nvSpPr>
      <dsp:spPr>
        <a:xfrm>
          <a:off x="3144252" y="311284"/>
          <a:ext cx="1384171" cy="13841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Program and binary Library</a:t>
          </a:r>
          <a:endParaRPr lang="zh-CN" sz="1600" kern="1200" dirty="0"/>
        </a:p>
      </dsp:txBody>
      <dsp:txXfrm>
        <a:off x="3346959" y="513991"/>
        <a:ext cx="978757" cy="978757"/>
      </dsp:txXfrm>
    </dsp:sp>
    <dsp:sp modelId="{EEBF6F79-D110-45E0-82B9-41526E688540}">
      <dsp:nvSpPr>
        <dsp:cNvPr id="0" name=""/>
        <dsp:cNvSpPr/>
      </dsp:nvSpPr>
      <dsp:spPr>
        <a:xfrm>
          <a:off x="1114134" y="30759"/>
          <a:ext cx="4306310" cy="344504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E2C50-C3EA-4B7A-AF5F-B3BDB7BCF501}" type="datetimeFigureOut">
              <a:rPr lang="zh-CN" altLang="en-US" smtClean="0"/>
              <a:t>2021/1/5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72756-262B-4529-B177-A00A86FF3517}" type="slidenum">
              <a:rPr lang="zh-CN" altLang="en-US" smtClean="0"/>
              <a:t>‹#›</a:t>
            </a:fld>
            <a:endParaRPr lang="zh-CN" altLang="en-US"/>
          </a:p>
        </p:txBody>
      </p:sp>
    </p:spTree>
    <p:extLst>
      <p:ext uri="{BB962C8B-B14F-4D97-AF65-F5344CB8AC3E}">
        <p14:creationId xmlns:p14="http://schemas.microsoft.com/office/powerpoint/2010/main" val="2199327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cn.bing.com/images/search?view=detailV2&amp;ccid=rp%2fOKR5i&amp;id=5A9619A7687A2F7F37D909B2A1992B58D621FD80&amp;thid=OIP.rp_OKR5i41Ao_vWptJBwxQHaEA&amp;mediaurl=https%3a%2f%2fwww.extremetech.com%2fwp-content%2fuploads%2f2018%2f01%2fmem_gap-640x346.png&amp;exph=346&amp;expw=640&amp;q=CPU+main+memory+speed+gap&amp;simid=608029217709687349&amp;ck=AC75B293C8AE9A17440F48E697E3FE3E&amp;selectedIndex=10&amp;FORM=IRPRST&amp;ajaxhist=0</a:t>
            </a:r>
          </a:p>
          <a:p>
            <a:endParaRPr lang="en-US" altLang="zh-CN" dirty="0" smtClean="0"/>
          </a:p>
          <a:p>
            <a:r>
              <a:rPr lang="en-US" altLang="zh-CN" dirty="0" smtClean="0"/>
              <a:t>https://vonoff.com/comics/nano/a-trip-down-memory-lane-1/</a:t>
            </a:r>
          </a:p>
        </p:txBody>
      </p:sp>
      <p:sp>
        <p:nvSpPr>
          <p:cNvPr id="4" name="灯片编号占位符 3"/>
          <p:cNvSpPr>
            <a:spLocks noGrp="1"/>
          </p:cNvSpPr>
          <p:nvPr>
            <p:ph type="sldNum" sz="quarter" idx="10"/>
          </p:nvPr>
        </p:nvSpPr>
        <p:spPr/>
        <p:txBody>
          <a:bodyPr/>
          <a:lstStyle/>
          <a:p>
            <a:fld id="{70F72756-262B-4529-B177-A00A86FF3517}" type="slidenum">
              <a:rPr lang="zh-CN" altLang="en-US" smtClean="0"/>
              <a:t>4</a:t>
            </a:fld>
            <a:endParaRPr lang="zh-CN" altLang="en-US"/>
          </a:p>
        </p:txBody>
      </p:sp>
    </p:spTree>
    <p:extLst>
      <p:ext uri="{BB962C8B-B14F-4D97-AF65-F5344CB8AC3E}">
        <p14:creationId xmlns:p14="http://schemas.microsoft.com/office/powerpoint/2010/main" val="27991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https://slide-finder.com/luke/storage/ualr.edu-=-systemsengineering-=-files-=-2006-=-08-=-Computer-architecture5/jpg/res-19.jpg</a:t>
            </a:r>
            <a:endParaRPr lang="zh-CN" altLang="en-US" dirty="0"/>
          </a:p>
        </p:txBody>
      </p:sp>
      <p:sp>
        <p:nvSpPr>
          <p:cNvPr id="4" name="灯片编号占位符 3"/>
          <p:cNvSpPr>
            <a:spLocks noGrp="1"/>
          </p:cNvSpPr>
          <p:nvPr>
            <p:ph type="sldNum" sz="quarter" idx="10"/>
          </p:nvPr>
        </p:nvSpPr>
        <p:spPr/>
        <p:txBody>
          <a:bodyPr/>
          <a:lstStyle/>
          <a:p>
            <a:fld id="{70F72756-262B-4529-B177-A00A86FF3517}" type="slidenum">
              <a:rPr lang="zh-CN" altLang="en-US" smtClean="0"/>
              <a:t>6</a:t>
            </a:fld>
            <a:endParaRPr lang="zh-CN" altLang="en-US"/>
          </a:p>
        </p:txBody>
      </p:sp>
    </p:spTree>
    <p:extLst>
      <p:ext uri="{BB962C8B-B14F-4D97-AF65-F5344CB8AC3E}">
        <p14:creationId xmlns:p14="http://schemas.microsoft.com/office/powerpoint/2010/main" val="137808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F72756-262B-4529-B177-A00A86FF3517}" type="slidenum">
              <a:rPr lang="zh-CN" altLang="en-US" smtClean="0"/>
              <a:t>10</a:t>
            </a:fld>
            <a:endParaRPr lang="zh-CN" altLang="en-US"/>
          </a:p>
        </p:txBody>
      </p:sp>
    </p:spTree>
    <p:extLst>
      <p:ext uri="{BB962C8B-B14F-4D97-AF65-F5344CB8AC3E}">
        <p14:creationId xmlns:p14="http://schemas.microsoft.com/office/powerpoint/2010/main" val="163601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Leverage our dynamic profiling information with our compacted </a:t>
            </a:r>
            <a:r>
              <a:rPr lang="en-US" altLang="zh-CN" dirty="0" err="1" smtClean="0"/>
              <a:t>prefetch</a:t>
            </a:r>
            <a:r>
              <a:rPr lang="en-US" altLang="zh-CN" dirty="0" smtClean="0"/>
              <a:t> kernels to reason about how much time slack is available for prefetching each miss.</a:t>
            </a:r>
          </a:p>
          <a:p>
            <a:r>
              <a:rPr lang="zh-CN" altLang="en-US" dirty="0" smtClean="0"/>
              <a:t>每个点代表一个预取内核，并且内核的颜色与其执行频率有关（即颜色越深的内核所对应的</a:t>
            </a:r>
            <a:r>
              <a:rPr lang="en-US" altLang="zh-CN" dirty="0" smtClean="0"/>
              <a:t>cache miss rate</a:t>
            </a:r>
            <a:r>
              <a:rPr lang="zh-CN" altLang="en-US" dirty="0" smtClean="0"/>
              <a:t>越高）；</a:t>
            </a:r>
            <a:endParaRPr lang="en-US" altLang="zh-CN" dirty="0" smtClean="0"/>
          </a:p>
          <a:p>
            <a:r>
              <a:rPr lang="zh-CN" altLang="en-US" dirty="0" smtClean="0"/>
              <a:t>横轴表示预取内核的延时</a:t>
            </a:r>
            <a:endParaRPr lang="en-US" altLang="zh-CN" dirty="0" smtClean="0"/>
          </a:p>
          <a:p>
            <a:r>
              <a:rPr lang="zh-CN" altLang="en-US" dirty="0" smtClean="0"/>
              <a:t>纵轴表示未命中</a:t>
            </a:r>
            <a:r>
              <a:rPr lang="en-US" altLang="zh-CN" dirty="0" smtClean="0"/>
              <a:t>PC</a:t>
            </a:r>
            <a:r>
              <a:rPr lang="zh-CN" altLang="en-US" dirty="0" smtClean="0"/>
              <a:t>后续等待加载数据的延时</a:t>
            </a:r>
            <a:endParaRPr lang="en-US" altLang="zh-CN" dirty="0" smtClean="0"/>
          </a:p>
          <a:p>
            <a:r>
              <a:rPr lang="zh-CN" altLang="en-US" dirty="0" smtClean="0"/>
              <a:t>蓝色线斜率为</a:t>
            </a:r>
            <a:r>
              <a:rPr lang="en-US" altLang="zh-CN" dirty="0" smtClean="0"/>
              <a:t>1</a:t>
            </a:r>
            <a:r>
              <a:rPr lang="zh-CN" altLang="en-US" dirty="0" smtClean="0"/>
              <a:t>，表示预取核与直接等待</a:t>
            </a:r>
            <a:r>
              <a:rPr lang="en-US" altLang="zh-CN" dirty="0" smtClean="0"/>
              <a:t>cache miss</a:t>
            </a:r>
            <a:r>
              <a:rPr lang="zh-CN" altLang="en-US" dirty="0" smtClean="0"/>
              <a:t>再</a:t>
            </a:r>
            <a:r>
              <a:rPr lang="en-US" altLang="zh-CN" dirty="0" smtClean="0"/>
              <a:t>load</a:t>
            </a:r>
            <a:r>
              <a:rPr lang="zh-CN" altLang="en-US" dirty="0" smtClean="0"/>
              <a:t>数据的等待时间相同，预取核没有任何收益</a:t>
            </a:r>
            <a:endParaRPr lang="en-US" altLang="zh-CN" dirty="0" smtClean="0"/>
          </a:p>
          <a:p>
            <a:r>
              <a:rPr lang="zh-CN" altLang="en-US" dirty="0" smtClean="0"/>
              <a:t>定义递归执行次数为预取读</a:t>
            </a:r>
            <a:r>
              <a:rPr lang="en-US" altLang="zh-CN" dirty="0" smtClean="0"/>
              <a:t>d</a:t>
            </a:r>
            <a:r>
              <a:rPr lang="zh-CN" altLang="en-US" dirty="0" smtClean="0"/>
              <a:t>，在没有任何先行松弛的情况下（即蓝色线上的点），提高预取度会有所帮助</a:t>
            </a:r>
            <a:endParaRPr lang="en-US" altLang="zh-CN" dirty="0" smtClean="0"/>
          </a:p>
          <a:p>
            <a:r>
              <a:rPr lang="zh-CN" altLang="en-US" dirty="0" smtClean="0"/>
              <a:t>而离蓝色线比较远的点很可能被早预取的</a:t>
            </a:r>
            <a:r>
              <a:rPr lang="en-US" altLang="zh-CN" dirty="0" smtClean="0"/>
              <a:t>cache</a:t>
            </a:r>
            <a:r>
              <a:rPr lang="zh-CN" altLang="en-US" dirty="0" smtClean="0"/>
              <a:t>上，为了避免内存污染，延时注入预取。</a:t>
            </a:r>
            <a:endParaRPr lang="zh-CN" altLang="en-US" dirty="0"/>
          </a:p>
        </p:txBody>
      </p:sp>
      <p:sp>
        <p:nvSpPr>
          <p:cNvPr id="4" name="灯片编号占位符 3"/>
          <p:cNvSpPr>
            <a:spLocks noGrp="1"/>
          </p:cNvSpPr>
          <p:nvPr>
            <p:ph type="sldNum" sz="quarter" idx="10"/>
          </p:nvPr>
        </p:nvSpPr>
        <p:spPr/>
        <p:txBody>
          <a:bodyPr/>
          <a:lstStyle/>
          <a:p>
            <a:fld id="{70F72756-262B-4529-B177-A00A86FF3517}" type="slidenum">
              <a:rPr lang="zh-CN" altLang="en-US" smtClean="0"/>
              <a:t>23</a:t>
            </a:fld>
            <a:endParaRPr lang="zh-CN" altLang="en-US"/>
          </a:p>
        </p:txBody>
      </p:sp>
    </p:spTree>
    <p:extLst>
      <p:ext uri="{BB962C8B-B14F-4D97-AF65-F5344CB8AC3E}">
        <p14:creationId xmlns:p14="http://schemas.microsoft.com/office/powerpoint/2010/main" val="3061666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635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185C3CF3-9842-42AD-A69E-04858BB03EE0}" type="slidenum">
              <a:rPr lang="zh-CN" altLang="en-US" smtClean="0"/>
              <a:t>‹#›</a:t>
            </a:fld>
            <a:endParaRPr lang="zh-CN" altLang="en-US"/>
          </a:p>
        </p:txBody>
      </p:sp>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604384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349858" y="975600"/>
            <a:ext cx="1140822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244697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3"/>
            <a:ext cx="12192000" cy="332713"/>
          </a:xfrm>
          <a:prstGeom prst="rect">
            <a:avLst/>
          </a:prstGeom>
        </p:spPr>
      </p:pic>
      <p:sp>
        <p:nvSpPr>
          <p:cNvPr id="6" name="文本框 5"/>
          <p:cNvSpPr txBox="1"/>
          <p:nvPr/>
        </p:nvSpPr>
        <p:spPr>
          <a:xfrm>
            <a:off x="11000035" y="313201"/>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185C3CF3-9842-42AD-A69E-04858BB03EE0}" type="slidenum">
              <a:rPr lang="zh-CN" altLang="en-US" smtClean="0"/>
              <a:t>‹#›</a:t>
            </a:fld>
            <a:endParaRPr lang="zh-CN" altLang="en-US"/>
          </a:p>
        </p:txBody>
      </p:sp>
      <p:sp>
        <p:nvSpPr>
          <p:cNvPr id="2" name="标题 1"/>
          <p:cNvSpPr>
            <a:spLocks noGrp="1"/>
          </p:cNvSpPr>
          <p:nvPr>
            <p:ph type="title"/>
          </p:nvPr>
        </p:nvSpPr>
        <p:spPr>
          <a:xfrm>
            <a:off x="349858" y="975600"/>
            <a:ext cx="11421927"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p:nvPicPr>
        <p:blipFill>
          <a:blip r:embed="rId2"/>
          <a:stretch>
            <a:fillRect/>
          </a:stretch>
        </p:blipFill>
        <p:spPr>
          <a:xfrm>
            <a:off x="0" y="1231683"/>
            <a:ext cx="12192000" cy="332713"/>
          </a:xfrm>
          <a:prstGeom prst="rect">
            <a:avLst/>
          </a:prstGeom>
        </p:spPr>
      </p:pic>
    </p:spTree>
    <p:extLst>
      <p:ext uri="{BB962C8B-B14F-4D97-AF65-F5344CB8AC3E}">
        <p14:creationId xmlns:p14="http://schemas.microsoft.com/office/powerpoint/2010/main" val="134181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p:nvPicPr>
        <p:blipFill>
          <a:blip r:embed="rId2"/>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31209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5" y="313201"/>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185C3CF3-9842-42AD-A69E-04858BB03EE0}" type="slidenum">
              <a:rPr lang="zh-CN" altLang="en-US" smtClean="0"/>
              <a:t>‹#›</a:t>
            </a:fld>
            <a:endParaRPr lang="zh-CN" altLang="en-US"/>
          </a:p>
        </p:txBody>
      </p:sp>
      <p:pic>
        <p:nvPicPr>
          <p:cNvPr id="13" name="图片 12"/>
          <p:cNvPicPr>
            <a:picLocks noChangeAspect="1"/>
          </p:cNvPicPr>
          <p:nvPr/>
        </p:nvPicPr>
        <p:blipFill>
          <a:blip r:embed="rId2"/>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346774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702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3377211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12315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701" y="975600"/>
            <a:ext cx="11162884"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559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Tree>
    <p:extLst>
      <p:ext uri="{BB962C8B-B14F-4D97-AF65-F5344CB8AC3E}">
        <p14:creationId xmlns:p14="http://schemas.microsoft.com/office/powerpoint/2010/main" val="3123274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185C3CF3-9842-42AD-A69E-04858BB03EE0}" type="slidenum">
              <a:rPr lang="zh-CN" altLang="en-US" smtClean="0"/>
              <a:t>‹#›</a:t>
            </a:fld>
            <a:endParaRPr lang="zh-CN" altLang="en-US"/>
          </a:p>
        </p:txBody>
      </p:sp>
      <p:sp>
        <p:nvSpPr>
          <p:cNvPr id="8" name="文本框 7"/>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文本框 13"/>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Tree>
    <p:extLst>
      <p:ext uri="{BB962C8B-B14F-4D97-AF65-F5344CB8AC3E}">
        <p14:creationId xmlns:p14="http://schemas.microsoft.com/office/powerpoint/2010/main" val="6452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41270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44869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spTree>
    <p:extLst>
      <p:ext uri="{BB962C8B-B14F-4D97-AF65-F5344CB8AC3E}">
        <p14:creationId xmlns:p14="http://schemas.microsoft.com/office/powerpoint/2010/main" val="421479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684069453"/>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21"/>
          <a:stretch>
            <a:fillRect/>
          </a:stretch>
        </p:blipFill>
        <p:spPr>
          <a:xfrm>
            <a:off x="0" y="1231683"/>
            <a:ext cx="12192000" cy="332713"/>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p:nvPicPr>
        <p:blipFill>
          <a:blip r:embed="rId18"/>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p:nvPicPr>
        <p:blipFill>
          <a:blip r:embed="rId21"/>
          <a:stretch>
            <a:fillRect/>
          </a:stretch>
        </p:blipFill>
        <p:spPr>
          <a:xfrm>
            <a:off x="0" y="1231683"/>
            <a:ext cx="12192000" cy="332713"/>
          </a:xfrm>
          <a:prstGeom prst="rect">
            <a:avLst/>
          </a:prstGeom>
        </p:spPr>
      </p:pic>
    </p:spTree>
    <p:extLst>
      <p:ext uri="{BB962C8B-B14F-4D97-AF65-F5344CB8AC3E}">
        <p14:creationId xmlns:p14="http://schemas.microsoft.com/office/powerpoint/2010/main" val="1568517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Classifying Memory Access Patterns for Prefetching </a:t>
            </a:r>
            <a:endParaRPr lang="zh-CN" altLang="en-US" dirty="0"/>
          </a:p>
        </p:txBody>
      </p:sp>
      <p:sp>
        <p:nvSpPr>
          <p:cNvPr id="3" name="副标题 2"/>
          <p:cNvSpPr>
            <a:spLocks noGrp="1"/>
          </p:cNvSpPr>
          <p:nvPr>
            <p:ph type="subTitle" idx="1"/>
          </p:nvPr>
        </p:nvSpPr>
        <p:spPr/>
        <p:txBody>
          <a:bodyPr/>
          <a:lstStyle/>
          <a:p>
            <a:r>
              <a:rPr lang="en-US" altLang="zh-CN" dirty="0"/>
              <a:t>ASPLOS’20 </a:t>
            </a:r>
            <a:endParaRPr lang="zh-CN" altLang="en-US" dirty="0"/>
          </a:p>
        </p:txBody>
      </p:sp>
    </p:spTree>
    <p:extLst>
      <p:ext uri="{BB962C8B-B14F-4D97-AF65-F5344CB8AC3E}">
        <p14:creationId xmlns:p14="http://schemas.microsoft.com/office/powerpoint/2010/main" val="2202176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Prefetcher</a:t>
            </a:r>
            <a:r>
              <a:rPr lang="zh-CN" altLang="en-US" dirty="0" smtClean="0"/>
              <a:t>评价标准</a:t>
            </a:r>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2574182067"/>
              </p:ext>
            </p:extLst>
          </p:nvPr>
        </p:nvGraphicFramePr>
        <p:xfrm>
          <a:off x="658701" y="1685678"/>
          <a:ext cx="11162884" cy="4921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68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访存分类</a:t>
            </a:r>
            <a:endParaRPr lang="zh-CN" altLang="en-US" dirty="0"/>
          </a:p>
        </p:txBody>
      </p:sp>
      <p:pic>
        <p:nvPicPr>
          <p:cNvPr id="4" name="图片 3"/>
          <p:cNvPicPr>
            <a:picLocks noChangeAspect="1"/>
          </p:cNvPicPr>
          <p:nvPr/>
        </p:nvPicPr>
        <p:blipFill>
          <a:blip r:embed="rId2"/>
          <a:stretch>
            <a:fillRect/>
          </a:stretch>
        </p:blipFill>
        <p:spPr>
          <a:xfrm>
            <a:off x="371811" y="1865154"/>
            <a:ext cx="6257298" cy="2232027"/>
          </a:xfrm>
          <a:prstGeom prst="rect">
            <a:avLst/>
          </a:prstGeom>
        </p:spPr>
      </p:pic>
      <p:sp>
        <p:nvSpPr>
          <p:cNvPr id="5" name="文本框 4"/>
          <p:cNvSpPr txBox="1"/>
          <p:nvPr/>
        </p:nvSpPr>
        <p:spPr>
          <a:xfrm>
            <a:off x="658699" y="4599505"/>
            <a:ext cx="8917826" cy="369332"/>
          </a:xfrm>
          <a:prstGeom prst="rect">
            <a:avLst/>
          </a:prstGeom>
          <a:noFill/>
        </p:spPr>
        <p:txBody>
          <a:bodyPr wrap="none" rtlCol="0">
            <a:spAutoFit/>
          </a:bodyPr>
          <a:lstStyle/>
          <a:p>
            <a:r>
              <a:rPr lang="en-US" altLang="zh-CN" b="1" dirty="0" smtClean="0">
                <a:latin typeface="Arial" panose="020B0604020202020204" pitchFamily="34" charset="0"/>
                <a:cs typeface="Arial" panose="020B0604020202020204" pitchFamily="34" charset="0"/>
              </a:rPr>
              <a:t>Formalize the approach to express </a:t>
            </a:r>
            <a:r>
              <a:rPr lang="en-US" altLang="zh-CN" b="1" dirty="0" err="1" smtClean="0">
                <a:latin typeface="Arial" panose="020B0604020202020204" pitchFamily="34" charset="0"/>
                <a:cs typeface="Arial" panose="020B0604020202020204" pitchFamily="34" charset="0"/>
              </a:rPr>
              <a:t>prefetch</a:t>
            </a:r>
            <a:r>
              <a:rPr lang="en-US" altLang="zh-CN" b="1" dirty="0" smtClean="0">
                <a:latin typeface="Arial" panose="020B0604020202020204" pitchFamily="34" charset="0"/>
                <a:cs typeface="Arial" panose="020B0604020202020204" pitchFamily="34" charset="0"/>
              </a:rPr>
              <a:t> patterns for automated processing:</a:t>
            </a:r>
          </a:p>
        </p:txBody>
      </p:sp>
      <p:sp>
        <p:nvSpPr>
          <p:cNvPr id="6" name="矩形 5"/>
          <p:cNvSpPr/>
          <p:nvPr/>
        </p:nvSpPr>
        <p:spPr>
          <a:xfrm>
            <a:off x="3032760" y="5154466"/>
            <a:ext cx="1036320" cy="14139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Prefetch</a:t>
            </a:r>
            <a:r>
              <a:rPr lang="en-US" altLang="zh-CN" dirty="0" smtClean="0"/>
              <a:t> kernel f(x)</a:t>
            </a:r>
            <a:endParaRPr lang="zh-CN" altLang="en-US" dirty="0"/>
          </a:p>
        </p:txBody>
      </p:sp>
      <p:cxnSp>
        <p:nvCxnSpPr>
          <p:cNvPr id="8" name="直接箭头连接符 7"/>
          <p:cNvCxnSpPr/>
          <p:nvPr/>
        </p:nvCxnSpPr>
        <p:spPr>
          <a:xfrm>
            <a:off x="2263140" y="5471160"/>
            <a:ext cx="7696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19502" y="5261622"/>
            <a:ext cx="1343638" cy="369332"/>
          </a:xfrm>
          <a:prstGeom prst="rect">
            <a:avLst/>
          </a:prstGeom>
          <a:noFill/>
        </p:spPr>
        <p:txBody>
          <a:bodyPr wrap="none" rtlCol="0">
            <a:spAutoFit/>
          </a:bodyPr>
          <a:lstStyle/>
          <a:p>
            <a:r>
              <a:rPr lang="zh-CN" altLang="en-US" dirty="0" smtClean="0"/>
              <a:t>当前</a:t>
            </a:r>
            <a:r>
              <a:rPr lang="en-US" altLang="zh-CN" dirty="0" err="1" smtClean="0"/>
              <a:t>Ld</a:t>
            </a:r>
            <a:r>
              <a:rPr lang="zh-CN" altLang="en-US" dirty="0" smtClean="0"/>
              <a:t>指令</a:t>
            </a:r>
            <a:endParaRPr lang="zh-CN" altLang="en-US" dirty="0"/>
          </a:p>
        </p:txBody>
      </p:sp>
      <p:cxnSp>
        <p:nvCxnSpPr>
          <p:cNvPr id="11" name="直接箭头连接符 10"/>
          <p:cNvCxnSpPr/>
          <p:nvPr/>
        </p:nvCxnSpPr>
        <p:spPr>
          <a:xfrm>
            <a:off x="2263140" y="6210300"/>
            <a:ext cx="7696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19502" y="5680699"/>
            <a:ext cx="1556998" cy="923330"/>
          </a:xfrm>
          <a:prstGeom prst="rect">
            <a:avLst/>
          </a:prstGeom>
          <a:noFill/>
        </p:spPr>
        <p:txBody>
          <a:bodyPr wrap="square" rtlCol="0">
            <a:spAutoFit/>
          </a:bodyPr>
          <a:lstStyle/>
          <a:p>
            <a:r>
              <a:rPr lang="en-US" altLang="zh-CN" dirty="0" smtClean="0"/>
              <a:t>Data sources</a:t>
            </a:r>
            <a:r>
              <a:rPr lang="zh-CN" altLang="en-US" dirty="0" smtClean="0"/>
              <a:t> </a:t>
            </a:r>
            <a:r>
              <a:rPr lang="en-US" altLang="zh-CN" dirty="0" smtClean="0"/>
              <a:t>and related operations</a:t>
            </a:r>
            <a:endParaRPr lang="zh-CN" altLang="en-US" dirty="0"/>
          </a:p>
        </p:txBody>
      </p:sp>
      <p:cxnSp>
        <p:nvCxnSpPr>
          <p:cNvPr id="17" name="直接箭头连接符 16"/>
          <p:cNvCxnSpPr>
            <a:stCxn id="6" idx="3"/>
          </p:cNvCxnSpPr>
          <p:nvPr/>
        </p:nvCxnSpPr>
        <p:spPr>
          <a:xfrm>
            <a:off x="4069080" y="5861453"/>
            <a:ext cx="7086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77740" y="5676787"/>
            <a:ext cx="1569660" cy="369332"/>
          </a:xfrm>
          <a:prstGeom prst="rect">
            <a:avLst/>
          </a:prstGeom>
          <a:noFill/>
        </p:spPr>
        <p:txBody>
          <a:bodyPr wrap="none" rtlCol="0">
            <a:spAutoFit/>
          </a:bodyPr>
          <a:lstStyle/>
          <a:p>
            <a:r>
              <a:rPr lang="zh-CN" altLang="en-US" dirty="0" smtClean="0"/>
              <a:t>生成预取地址</a:t>
            </a:r>
            <a:endParaRPr lang="zh-CN" altLang="en-US" dirty="0"/>
          </a:p>
        </p:txBody>
      </p:sp>
      <p:sp>
        <p:nvSpPr>
          <p:cNvPr id="20" name="文本框 19"/>
          <p:cNvSpPr txBox="1"/>
          <p:nvPr/>
        </p:nvSpPr>
        <p:spPr>
          <a:xfrm>
            <a:off x="5544026" y="5159069"/>
            <a:ext cx="6647974" cy="1200329"/>
          </a:xfrm>
          <a:prstGeom prst="rect">
            <a:avLst/>
          </a:prstGeom>
          <a:noFill/>
        </p:spPr>
        <p:txBody>
          <a:bodyPr wrap="none" rtlCol="0">
            <a:spAutoFit/>
          </a:bodyPr>
          <a:lstStyle/>
          <a:p>
            <a:r>
              <a:rPr lang="en-US" altLang="zh-CN" sz="2400" b="1" dirty="0" smtClean="0">
                <a:solidFill>
                  <a:srgbClr val="FF0000"/>
                </a:solidFill>
                <a:latin typeface="Arial" panose="020B0604020202020204" pitchFamily="34" charset="0"/>
                <a:cs typeface="Arial" panose="020B0604020202020204" pitchFamily="34" charset="0"/>
              </a:rPr>
              <a:t>f(x)</a:t>
            </a:r>
            <a:r>
              <a:rPr lang="zh-CN" altLang="en-US" sz="2400" b="1" dirty="0" smtClean="0">
                <a:solidFill>
                  <a:srgbClr val="FF0000"/>
                </a:solidFill>
                <a:latin typeface="Arial" panose="020B0604020202020204" pitchFamily="34" charset="0"/>
                <a:cs typeface="Arial" panose="020B0604020202020204" pitchFamily="34" charset="0"/>
              </a:rPr>
              <a:t>是什么形式？ </a:t>
            </a:r>
            <a:endParaRPr lang="en-US" altLang="zh-CN" sz="2400" b="1" dirty="0" smtClean="0">
              <a:solidFill>
                <a:srgbClr val="FF0000"/>
              </a:solidFill>
              <a:latin typeface="Arial" panose="020B0604020202020204" pitchFamily="34" charset="0"/>
              <a:cs typeface="Arial" panose="020B0604020202020204" pitchFamily="34" charset="0"/>
            </a:endParaRPr>
          </a:p>
          <a:p>
            <a:endParaRPr lang="en-US" altLang="zh-CN" sz="2400" b="1" dirty="0">
              <a:solidFill>
                <a:srgbClr val="FF0000"/>
              </a:solidFill>
              <a:latin typeface="Arial" panose="020B0604020202020204" pitchFamily="34" charset="0"/>
              <a:cs typeface="Arial" panose="020B0604020202020204" pitchFamily="34" charset="0"/>
            </a:endParaRPr>
          </a:p>
          <a:p>
            <a:r>
              <a:rPr lang="en-US" altLang="zh-CN" sz="2400" b="1" dirty="0" smtClean="0">
                <a:solidFill>
                  <a:srgbClr val="FF0000"/>
                </a:solidFill>
                <a:latin typeface="Arial" panose="020B0604020202020204" pitchFamily="34" charset="0"/>
                <a:cs typeface="Arial" panose="020B0604020202020204" pitchFamily="34" charset="0"/>
              </a:rPr>
              <a:t>——</a:t>
            </a:r>
            <a:r>
              <a:rPr lang="zh-CN" altLang="en-US" sz="2400" b="1" dirty="0">
                <a:solidFill>
                  <a:srgbClr val="FF0000"/>
                </a:solidFill>
                <a:latin typeface="Arial" panose="020B0604020202020204" pitchFamily="34" charset="0"/>
                <a:cs typeface="Arial" panose="020B0604020202020204" pitchFamily="34" charset="0"/>
              </a:rPr>
              <a:t>如何以自动化方式从应用程序获取预取内核</a:t>
            </a:r>
          </a:p>
        </p:txBody>
      </p:sp>
      <p:pic>
        <p:nvPicPr>
          <p:cNvPr id="21" name="图片 20"/>
          <p:cNvPicPr>
            <a:picLocks noChangeAspect="1"/>
          </p:cNvPicPr>
          <p:nvPr/>
        </p:nvPicPr>
        <p:blipFill>
          <a:blip r:embed="rId3"/>
          <a:stretch>
            <a:fillRect/>
          </a:stretch>
        </p:blipFill>
        <p:spPr>
          <a:xfrm>
            <a:off x="6798609" y="1865155"/>
            <a:ext cx="4505191" cy="2363945"/>
          </a:xfrm>
          <a:prstGeom prst="rect">
            <a:avLst/>
          </a:prstGeom>
        </p:spPr>
      </p:pic>
      <p:sp>
        <p:nvSpPr>
          <p:cNvPr id="24" name="任意多边形 23"/>
          <p:cNvSpPr/>
          <p:nvPr/>
        </p:nvSpPr>
        <p:spPr>
          <a:xfrm>
            <a:off x="330857" y="3962400"/>
            <a:ext cx="2768689" cy="1150621"/>
          </a:xfrm>
          <a:custGeom>
            <a:avLst/>
            <a:gdLst>
              <a:gd name="connsiteX0" fmla="*/ 503894 w 503894"/>
              <a:gd name="connsiteY0" fmla="*/ 1508760 h 1508760"/>
              <a:gd name="connsiteX1" fmla="*/ 31454 w 503894"/>
              <a:gd name="connsiteY1" fmla="*/ 708660 h 1508760"/>
              <a:gd name="connsiteX2" fmla="*/ 61934 w 503894"/>
              <a:gd name="connsiteY2" fmla="*/ 0 h 1508760"/>
            </a:gdLst>
            <a:ahLst/>
            <a:cxnLst>
              <a:cxn ang="0">
                <a:pos x="connsiteX0" y="connsiteY0"/>
              </a:cxn>
              <a:cxn ang="0">
                <a:pos x="connsiteX1" y="connsiteY1"/>
              </a:cxn>
              <a:cxn ang="0">
                <a:pos x="connsiteX2" y="connsiteY2"/>
              </a:cxn>
            </a:cxnLst>
            <a:rect l="l" t="t" r="r" b="b"/>
            <a:pathLst>
              <a:path w="503894" h="1508760">
                <a:moveTo>
                  <a:pt x="503894" y="1508760"/>
                </a:moveTo>
                <a:cubicBezTo>
                  <a:pt x="304504" y="1234440"/>
                  <a:pt x="105114" y="960120"/>
                  <a:pt x="31454" y="708660"/>
                </a:cubicBezTo>
                <a:cubicBezTo>
                  <a:pt x="-42206" y="457200"/>
                  <a:pt x="32724" y="119380"/>
                  <a:pt x="61934" y="0"/>
                </a:cubicBezTo>
              </a:path>
            </a:pathLst>
          </a:custGeom>
          <a:noFill/>
          <a:ln>
            <a:solidFill>
              <a:schemeClr val="tx1"/>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125980" y="4076700"/>
            <a:ext cx="5196840" cy="2659832"/>
          </a:xfrm>
          <a:custGeom>
            <a:avLst/>
            <a:gdLst>
              <a:gd name="connsiteX0" fmla="*/ 5196840 w 5196840"/>
              <a:gd name="connsiteY0" fmla="*/ 0 h 2659832"/>
              <a:gd name="connsiteX1" fmla="*/ 4457700 w 5196840"/>
              <a:gd name="connsiteY1" fmla="*/ 1722120 h 2659832"/>
              <a:gd name="connsiteX2" fmla="*/ 2103120 w 5196840"/>
              <a:gd name="connsiteY2" fmla="*/ 2644140 h 2659832"/>
              <a:gd name="connsiteX3" fmla="*/ 0 w 5196840"/>
              <a:gd name="connsiteY3" fmla="*/ 2316480 h 2659832"/>
            </a:gdLst>
            <a:ahLst/>
            <a:cxnLst>
              <a:cxn ang="0">
                <a:pos x="connsiteX0" y="connsiteY0"/>
              </a:cxn>
              <a:cxn ang="0">
                <a:pos x="connsiteX1" y="connsiteY1"/>
              </a:cxn>
              <a:cxn ang="0">
                <a:pos x="connsiteX2" y="connsiteY2"/>
              </a:cxn>
              <a:cxn ang="0">
                <a:pos x="connsiteX3" y="connsiteY3"/>
              </a:cxn>
            </a:cxnLst>
            <a:rect l="l" t="t" r="r" b="b"/>
            <a:pathLst>
              <a:path w="5196840" h="2659832">
                <a:moveTo>
                  <a:pt x="5196840" y="0"/>
                </a:moveTo>
                <a:cubicBezTo>
                  <a:pt x="5085080" y="640715"/>
                  <a:pt x="4973320" y="1281430"/>
                  <a:pt x="4457700" y="1722120"/>
                </a:cubicBezTo>
                <a:cubicBezTo>
                  <a:pt x="3942080" y="2162810"/>
                  <a:pt x="2846070" y="2545080"/>
                  <a:pt x="2103120" y="2644140"/>
                </a:cubicBezTo>
                <a:cubicBezTo>
                  <a:pt x="1360170" y="2743200"/>
                  <a:pt x="321310" y="2341880"/>
                  <a:pt x="0" y="2316480"/>
                </a:cubicBezTo>
              </a:path>
            </a:pathLst>
          </a:custGeom>
          <a:noFill/>
          <a:ln>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5515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数据流提取方法</a:t>
            </a:r>
            <a:endParaRPr lang="zh-CN" altLang="en-US" dirty="0"/>
          </a:p>
        </p:txBody>
      </p:sp>
      <p:graphicFrame>
        <p:nvGraphicFramePr>
          <p:cNvPr id="6" name="内容占位符 5"/>
          <p:cNvGraphicFramePr>
            <a:graphicFrameLocks noGrp="1"/>
          </p:cNvGraphicFramePr>
          <p:nvPr>
            <p:ph sz="quarter" idx="10"/>
            <p:extLst>
              <p:ext uri="{D42A27DB-BD31-4B8C-83A1-F6EECF244321}">
                <p14:modId xmlns:p14="http://schemas.microsoft.com/office/powerpoint/2010/main" val="1985217116"/>
              </p:ext>
            </p:extLst>
          </p:nvPr>
        </p:nvGraphicFramePr>
        <p:xfrm>
          <a:off x="2464641" y="1853184"/>
          <a:ext cx="6534579" cy="49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225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499"/>
            <a:ext cx="10668000" cy="6005050"/>
          </a:xfrm>
          <a:prstGeom prst="rect">
            <a:avLst/>
          </a:prstGeom>
        </p:spPr>
      </p:pic>
      <p:sp>
        <p:nvSpPr>
          <p:cNvPr id="3" name="矩形 2"/>
          <p:cNvSpPr/>
          <p:nvPr/>
        </p:nvSpPr>
        <p:spPr>
          <a:xfrm>
            <a:off x="9044178" y="815245"/>
            <a:ext cx="2554224" cy="1499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916384"/>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501"/>
            <a:ext cx="10668000" cy="6015531"/>
          </a:xfrm>
          <a:prstGeom prst="rect">
            <a:avLst/>
          </a:prstGeom>
        </p:spPr>
      </p:pic>
      <p:sp>
        <p:nvSpPr>
          <p:cNvPr id="3" name="矩形 2"/>
          <p:cNvSpPr/>
          <p:nvPr/>
        </p:nvSpPr>
        <p:spPr>
          <a:xfrm>
            <a:off x="9129903" y="784795"/>
            <a:ext cx="2107216" cy="1237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22619"/>
      </p:ext>
    </p:extLst>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25500" y="698500"/>
            <a:ext cx="10668000" cy="5989205"/>
            <a:chOff x="825500" y="698500"/>
            <a:chExt cx="10668000" cy="5989205"/>
          </a:xfrm>
        </p:grpSpPr>
        <p:pic>
          <p:nvPicPr>
            <p:cNvPr id="2" name="图片 1"/>
            <p:cNvPicPr>
              <a:picLocks noChangeAspect="1"/>
            </p:cNvPicPr>
            <p:nvPr/>
          </p:nvPicPr>
          <p:blipFill>
            <a:blip r:embed="rId2"/>
            <a:stretch>
              <a:fillRect/>
            </a:stretch>
          </p:blipFill>
          <p:spPr>
            <a:xfrm>
              <a:off x="825500" y="698500"/>
              <a:ext cx="10668000" cy="5989205"/>
            </a:xfrm>
            <a:prstGeom prst="rect">
              <a:avLst/>
            </a:prstGeom>
          </p:spPr>
        </p:pic>
        <p:sp>
          <p:nvSpPr>
            <p:cNvPr id="3" name="矩形 2"/>
            <p:cNvSpPr/>
            <p:nvPr/>
          </p:nvSpPr>
          <p:spPr>
            <a:xfrm>
              <a:off x="9189307" y="888024"/>
              <a:ext cx="1919224" cy="112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18840542"/>
      </p:ext>
    </p:extLst>
  </p:cSld>
  <p:clrMapOvr>
    <a:masterClrMapping/>
  </p:clrMapOvr>
  <p:transition spd="med">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499"/>
            <a:ext cx="10668000" cy="5998330"/>
          </a:xfrm>
          <a:prstGeom prst="rect">
            <a:avLst/>
          </a:prstGeom>
        </p:spPr>
      </p:pic>
      <p:sp>
        <p:nvSpPr>
          <p:cNvPr id="3" name="矩形 2"/>
          <p:cNvSpPr/>
          <p:nvPr/>
        </p:nvSpPr>
        <p:spPr>
          <a:xfrm>
            <a:off x="9044178" y="850963"/>
            <a:ext cx="2554224" cy="1499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6949548"/>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500"/>
            <a:ext cx="10668000" cy="6008810"/>
          </a:xfrm>
          <a:prstGeom prst="rect">
            <a:avLst/>
          </a:prstGeom>
        </p:spPr>
      </p:pic>
      <p:sp>
        <p:nvSpPr>
          <p:cNvPr id="3" name="矩形 2"/>
          <p:cNvSpPr/>
          <p:nvPr/>
        </p:nvSpPr>
        <p:spPr>
          <a:xfrm>
            <a:off x="9196451" y="926412"/>
            <a:ext cx="1983518" cy="116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2966358"/>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501"/>
            <a:ext cx="10668000" cy="6013107"/>
          </a:xfrm>
          <a:prstGeom prst="rect">
            <a:avLst/>
          </a:prstGeom>
        </p:spPr>
      </p:pic>
      <p:sp>
        <p:nvSpPr>
          <p:cNvPr id="3" name="矩形 2"/>
          <p:cNvSpPr/>
          <p:nvPr/>
        </p:nvSpPr>
        <p:spPr>
          <a:xfrm>
            <a:off x="9079897" y="885914"/>
            <a:ext cx="1971485" cy="1157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0349753"/>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499"/>
            <a:ext cx="10668000" cy="6006932"/>
          </a:xfrm>
          <a:prstGeom prst="rect">
            <a:avLst/>
          </a:prstGeom>
        </p:spPr>
      </p:pic>
      <p:sp>
        <p:nvSpPr>
          <p:cNvPr id="3" name="矩形 2"/>
          <p:cNvSpPr/>
          <p:nvPr/>
        </p:nvSpPr>
        <p:spPr>
          <a:xfrm>
            <a:off x="9108471" y="831067"/>
            <a:ext cx="2150078" cy="126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8505185"/>
      </p:ext>
    </p:extLst>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470036598"/>
              </p:ext>
            </p:extLst>
          </p:nvPr>
        </p:nvGraphicFramePr>
        <p:xfrm>
          <a:off x="658701" y="1445559"/>
          <a:ext cx="11162884" cy="5161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en-US" altLang="zh-CN" dirty="0" smtClean="0"/>
              <a:t>Abstract</a:t>
            </a:r>
            <a:endParaRPr lang="zh-CN" altLang="en-US" dirty="0"/>
          </a:p>
        </p:txBody>
      </p:sp>
    </p:spTree>
    <p:extLst>
      <p:ext uri="{BB962C8B-B14F-4D97-AF65-F5344CB8AC3E}">
        <p14:creationId xmlns:p14="http://schemas.microsoft.com/office/powerpoint/2010/main" val="123523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0" y="698500"/>
            <a:ext cx="10668000" cy="6011229"/>
          </a:xfrm>
          <a:prstGeom prst="rect">
            <a:avLst/>
          </a:prstGeom>
        </p:spPr>
      </p:pic>
      <p:sp>
        <p:nvSpPr>
          <p:cNvPr id="3" name="矩形 2"/>
          <p:cNvSpPr/>
          <p:nvPr/>
        </p:nvSpPr>
        <p:spPr>
          <a:xfrm>
            <a:off x="9144190" y="885914"/>
            <a:ext cx="1971485" cy="1157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9147342"/>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065609" y="778669"/>
            <a:ext cx="2064353" cy="107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1057310" y="1715839"/>
            <a:ext cx="10128529" cy="4940745"/>
          </a:xfrm>
          <a:prstGeom prst="rect">
            <a:avLst/>
          </a:prstGeom>
        </p:spPr>
      </p:pic>
      <p:sp>
        <p:nvSpPr>
          <p:cNvPr id="5" name="文本框 4"/>
          <p:cNvSpPr txBox="1"/>
          <p:nvPr/>
        </p:nvSpPr>
        <p:spPr>
          <a:xfrm>
            <a:off x="1032267" y="2364908"/>
            <a:ext cx="2903219" cy="646331"/>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Simple stride </a:t>
            </a:r>
            <a:r>
              <a:rPr lang="en-US" altLang="zh-CN" b="1" dirty="0" err="1" smtClean="0">
                <a:latin typeface="Arial" panose="020B0604020202020204" pitchFamily="34" charset="0"/>
                <a:cs typeface="Arial" panose="020B0604020202020204" pitchFamily="34" charset="0"/>
              </a:rPr>
              <a:t>prefetcher</a:t>
            </a:r>
            <a:r>
              <a:rPr lang="en-US" altLang="zh-CN" b="1" dirty="0">
                <a:latin typeface="Arial" panose="020B0604020202020204" pitchFamily="34" charset="0"/>
                <a:cs typeface="Arial" panose="020B0604020202020204" pitchFamily="34" charset="0"/>
              </a:rPr>
              <a:t> </a:t>
            </a:r>
            <a:r>
              <a:rPr lang="en-US" altLang="zh-CN" b="1" dirty="0" smtClean="0">
                <a:latin typeface="Arial" panose="020B0604020202020204" pitchFamily="34" charset="0"/>
                <a:cs typeface="Arial" panose="020B0604020202020204" pitchFamily="34" charset="0"/>
              </a:rPr>
              <a:t>or software </a:t>
            </a:r>
            <a:r>
              <a:rPr lang="en-US" altLang="zh-CN" b="1" dirty="0" err="1" smtClean="0">
                <a:latin typeface="Arial" panose="020B0604020202020204" pitchFamily="34" charset="0"/>
                <a:cs typeface="Arial" panose="020B0604020202020204" pitchFamily="34" charset="0"/>
              </a:rPr>
              <a:t>prefetech</a:t>
            </a:r>
            <a:endParaRPr lang="zh-CN" altLang="en-US" b="1" dirty="0">
              <a:latin typeface="Arial" panose="020B0604020202020204" pitchFamily="34" charset="0"/>
              <a:cs typeface="Arial" panose="020B0604020202020204" pitchFamily="34" charset="0"/>
            </a:endParaRPr>
          </a:p>
        </p:txBody>
      </p:sp>
      <p:sp>
        <p:nvSpPr>
          <p:cNvPr id="6" name="文本框 5"/>
          <p:cNvSpPr txBox="1"/>
          <p:nvPr/>
        </p:nvSpPr>
        <p:spPr>
          <a:xfrm>
            <a:off x="3840480" y="2591460"/>
            <a:ext cx="1813317" cy="369332"/>
          </a:xfrm>
          <a:prstGeom prst="rect">
            <a:avLst/>
          </a:prstGeom>
          <a:noFill/>
        </p:spPr>
        <p:txBody>
          <a:bodyPr wrap="none" rtlCol="0">
            <a:spAutoFit/>
          </a:bodyPr>
          <a:lstStyle/>
          <a:p>
            <a:r>
              <a:rPr lang="en-US" altLang="zh-CN" b="1" strike="sngStrike" dirty="0">
                <a:latin typeface="Arial" panose="020B0604020202020204" pitchFamily="34" charset="0"/>
                <a:cs typeface="Arial" panose="020B0604020202020204" pitchFamily="34" charset="0"/>
              </a:rPr>
              <a:t>Stride </a:t>
            </a:r>
            <a:r>
              <a:rPr lang="en-US" altLang="zh-CN" b="1" strike="sngStrike" dirty="0" err="1">
                <a:latin typeface="Arial" panose="020B0604020202020204" pitchFamily="34" charset="0"/>
                <a:cs typeface="Arial" panose="020B0604020202020204" pitchFamily="34" charset="0"/>
              </a:rPr>
              <a:t>prefetch</a:t>
            </a:r>
            <a:endParaRPr lang="zh-CN" altLang="en-US" b="1" strike="sngStrike" dirty="0">
              <a:latin typeface="Arial" panose="020B0604020202020204" pitchFamily="34" charset="0"/>
              <a:cs typeface="Arial" panose="020B0604020202020204" pitchFamily="34" charset="0"/>
            </a:endParaRPr>
          </a:p>
        </p:txBody>
      </p:sp>
      <p:sp>
        <p:nvSpPr>
          <p:cNvPr id="7" name="文本框 6"/>
          <p:cNvSpPr txBox="1"/>
          <p:nvPr/>
        </p:nvSpPr>
        <p:spPr>
          <a:xfrm>
            <a:off x="6451168" y="2591460"/>
            <a:ext cx="1813317" cy="369332"/>
          </a:xfrm>
          <a:prstGeom prst="rect">
            <a:avLst/>
          </a:prstGeom>
          <a:noFill/>
        </p:spPr>
        <p:txBody>
          <a:bodyPr wrap="none" rtlCol="0">
            <a:spAutoFit/>
          </a:bodyPr>
          <a:lstStyle/>
          <a:p>
            <a:r>
              <a:rPr lang="en-US" altLang="zh-CN" b="1" strike="sngStrike" dirty="0">
                <a:latin typeface="Arial" panose="020B0604020202020204" pitchFamily="34" charset="0"/>
                <a:cs typeface="Arial" panose="020B0604020202020204" pitchFamily="34" charset="0"/>
              </a:rPr>
              <a:t>Stride </a:t>
            </a:r>
            <a:r>
              <a:rPr lang="en-US" altLang="zh-CN" b="1" strike="sngStrike" dirty="0" err="1">
                <a:latin typeface="Arial" panose="020B0604020202020204" pitchFamily="34" charset="0"/>
                <a:cs typeface="Arial" panose="020B0604020202020204" pitchFamily="34" charset="0"/>
              </a:rPr>
              <a:t>prefetch</a:t>
            </a:r>
            <a:endParaRPr lang="zh-CN" altLang="en-US" b="1" strike="sngStrike" dirty="0">
              <a:latin typeface="Arial" panose="020B0604020202020204" pitchFamily="34" charset="0"/>
              <a:cs typeface="Arial" panose="020B0604020202020204" pitchFamily="34" charset="0"/>
            </a:endParaRPr>
          </a:p>
        </p:txBody>
      </p:sp>
      <p:sp>
        <p:nvSpPr>
          <p:cNvPr id="8" name="文本框 7"/>
          <p:cNvSpPr txBox="1"/>
          <p:nvPr/>
        </p:nvSpPr>
        <p:spPr>
          <a:xfrm>
            <a:off x="9061857" y="2591460"/>
            <a:ext cx="1813317" cy="369332"/>
          </a:xfrm>
          <a:prstGeom prst="rect">
            <a:avLst/>
          </a:prstGeom>
          <a:noFill/>
        </p:spPr>
        <p:txBody>
          <a:bodyPr wrap="none" rtlCol="0">
            <a:spAutoFit/>
          </a:bodyPr>
          <a:lstStyle/>
          <a:p>
            <a:r>
              <a:rPr lang="en-US" altLang="zh-CN" b="1" strike="sngStrike" dirty="0">
                <a:latin typeface="Arial" panose="020B0604020202020204" pitchFamily="34" charset="0"/>
                <a:cs typeface="Arial" panose="020B0604020202020204" pitchFamily="34" charset="0"/>
              </a:rPr>
              <a:t>Stride </a:t>
            </a:r>
            <a:r>
              <a:rPr lang="en-US" altLang="zh-CN" b="1" strike="sngStrike" dirty="0" err="1">
                <a:latin typeface="Arial" panose="020B0604020202020204" pitchFamily="34" charset="0"/>
                <a:cs typeface="Arial" panose="020B0604020202020204" pitchFamily="34" charset="0"/>
              </a:rPr>
              <a:t>prefetch</a:t>
            </a:r>
            <a:endParaRPr lang="zh-CN" altLang="en-US" b="1" strike="sngStrike" dirty="0">
              <a:latin typeface="Arial" panose="020B0604020202020204" pitchFamily="34" charset="0"/>
              <a:cs typeface="Arial" panose="020B0604020202020204" pitchFamily="34" charset="0"/>
            </a:endParaRPr>
          </a:p>
        </p:txBody>
      </p:sp>
      <p:sp>
        <p:nvSpPr>
          <p:cNvPr id="9" name="文本框 8"/>
          <p:cNvSpPr txBox="1"/>
          <p:nvPr/>
        </p:nvSpPr>
        <p:spPr>
          <a:xfrm>
            <a:off x="1371600" y="4763160"/>
            <a:ext cx="1813317" cy="369332"/>
          </a:xfrm>
          <a:prstGeom prst="rect">
            <a:avLst/>
          </a:prstGeom>
          <a:noFill/>
        </p:spPr>
        <p:txBody>
          <a:bodyPr wrap="none" rtlCol="0">
            <a:spAutoFit/>
          </a:bodyPr>
          <a:lstStyle/>
          <a:p>
            <a:r>
              <a:rPr lang="en-US" altLang="zh-CN" b="1" strike="sngStrike" dirty="0">
                <a:latin typeface="Arial" panose="020B0604020202020204" pitchFamily="34" charset="0"/>
                <a:cs typeface="Arial" panose="020B0604020202020204" pitchFamily="34" charset="0"/>
              </a:rPr>
              <a:t>Stride </a:t>
            </a:r>
            <a:r>
              <a:rPr lang="en-US" altLang="zh-CN" b="1" strike="sngStrike" dirty="0" err="1">
                <a:latin typeface="Arial" panose="020B0604020202020204" pitchFamily="34" charset="0"/>
                <a:cs typeface="Arial" panose="020B0604020202020204" pitchFamily="34" charset="0"/>
              </a:rPr>
              <a:t>prefetch</a:t>
            </a:r>
            <a:endParaRPr lang="zh-CN" altLang="en-US" b="1" strike="sngStrike" dirty="0">
              <a:latin typeface="Arial" panose="020B0604020202020204" pitchFamily="34" charset="0"/>
              <a:cs typeface="Arial" panose="020B0604020202020204" pitchFamily="34" charset="0"/>
            </a:endParaRPr>
          </a:p>
        </p:txBody>
      </p:sp>
      <p:sp>
        <p:nvSpPr>
          <p:cNvPr id="13" name="标题 12"/>
          <p:cNvSpPr>
            <a:spLocks noGrp="1"/>
          </p:cNvSpPr>
          <p:nvPr>
            <p:ph type="title"/>
          </p:nvPr>
        </p:nvSpPr>
        <p:spPr/>
        <p:txBody>
          <a:bodyPr/>
          <a:lstStyle/>
          <a:p>
            <a:r>
              <a:rPr lang="zh-CN" altLang="en-US" dirty="0"/>
              <a:t>预取内核分类</a:t>
            </a:r>
          </a:p>
        </p:txBody>
      </p:sp>
    </p:spTree>
    <p:extLst>
      <p:ext uri="{BB962C8B-B14F-4D97-AF65-F5344CB8AC3E}">
        <p14:creationId xmlns:p14="http://schemas.microsoft.com/office/powerpoint/2010/main" val="3817138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80">
                                          <p:stCondLst>
                                            <p:cond delay="0"/>
                                          </p:stCondLst>
                                        </p:cTn>
                                        <p:tgtEl>
                                          <p:spTgt spid="7"/>
                                        </p:tgtEl>
                                      </p:cBhvr>
                                    </p:animEffect>
                                    <p:anim calcmode="lin" valueType="num">
                                      <p:cBhvr>
                                        <p:cTn id="4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7" dur="26">
                                          <p:stCondLst>
                                            <p:cond delay="650"/>
                                          </p:stCondLst>
                                        </p:cTn>
                                        <p:tgtEl>
                                          <p:spTgt spid="7"/>
                                        </p:tgtEl>
                                      </p:cBhvr>
                                      <p:to x="100000" y="60000"/>
                                    </p:animScale>
                                    <p:animScale>
                                      <p:cBhvr>
                                        <p:cTn id="48" dur="166" decel="50000">
                                          <p:stCondLst>
                                            <p:cond delay="676"/>
                                          </p:stCondLst>
                                        </p:cTn>
                                        <p:tgtEl>
                                          <p:spTgt spid="7"/>
                                        </p:tgtEl>
                                      </p:cBhvr>
                                      <p:to x="100000" y="100000"/>
                                    </p:animScale>
                                    <p:animScale>
                                      <p:cBhvr>
                                        <p:cTn id="49" dur="26">
                                          <p:stCondLst>
                                            <p:cond delay="1312"/>
                                          </p:stCondLst>
                                        </p:cTn>
                                        <p:tgtEl>
                                          <p:spTgt spid="7"/>
                                        </p:tgtEl>
                                      </p:cBhvr>
                                      <p:to x="100000" y="80000"/>
                                    </p:animScale>
                                    <p:animScale>
                                      <p:cBhvr>
                                        <p:cTn id="50" dur="166" decel="50000">
                                          <p:stCondLst>
                                            <p:cond delay="1338"/>
                                          </p:stCondLst>
                                        </p:cTn>
                                        <p:tgtEl>
                                          <p:spTgt spid="7"/>
                                        </p:tgtEl>
                                      </p:cBhvr>
                                      <p:to x="100000" y="100000"/>
                                    </p:animScale>
                                    <p:animScale>
                                      <p:cBhvr>
                                        <p:cTn id="51" dur="26">
                                          <p:stCondLst>
                                            <p:cond delay="1642"/>
                                          </p:stCondLst>
                                        </p:cTn>
                                        <p:tgtEl>
                                          <p:spTgt spid="7"/>
                                        </p:tgtEl>
                                      </p:cBhvr>
                                      <p:to x="100000" y="90000"/>
                                    </p:animScale>
                                    <p:animScale>
                                      <p:cBhvr>
                                        <p:cTn id="52" dur="166" decel="50000">
                                          <p:stCondLst>
                                            <p:cond delay="1668"/>
                                          </p:stCondLst>
                                        </p:cTn>
                                        <p:tgtEl>
                                          <p:spTgt spid="7"/>
                                        </p:tgtEl>
                                      </p:cBhvr>
                                      <p:to x="100000" y="100000"/>
                                    </p:animScale>
                                    <p:animScale>
                                      <p:cBhvr>
                                        <p:cTn id="53" dur="26">
                                          <p:stCondLst>
                                            <p:cond delay="1808"/>
                                          </p:stCondLst>
                                        </p:cTn>
                                        <p:tgtEl>
                                          <p:spTgt spid="7"/>
                                        </p:tgtEl>
                                      </p:cBhvr>
                                      <p:to x="100000" y="95000"/>
                                    </p:animScale>
                                    <p:animScale>
                                      <p:cBhvr>
                                        <p:cTn id="54" dur="166" decel="50000">
                                          <p:stCondLst>
                                            <p:cond delay="1834"/>
                                          </p:stCondLst>
                                        </p:cTn>
                                        <p:tgtEl>
                                          <p:spTgt spid="7"/>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down)">
                                      <p:cBhvr>
                                        <p:cTn id="57" dur="580">
                                          <p:stCondLst>
                                            <p:cond delay="0"/>
                                          </p:stCondLst>
                                        </p:cTn>
                                        <p:tgtEl>
                                          <p:spTgt spid="8"/>
                                        </p:tgtEl>
                                      </p:cBhvr>
                                    </p:animEffect>
                                    <p:anim calcmode="lin" valueType="num">
                                      <p:cBhvr>
                                        <p:cTn id="5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3" dur="26">
                                          <p:stCondLst>
                                            <p:cond delay="650"/>
                                          </p:stCondLst>
                                        </p:cTn>
                                        <p:tgtEl>
                                          <p:spTgt spid="8"/>
                                        </p:tgtEl>
                                      </p:cBhvr>
                                      <p:to x="100000" y="60000"/>
                                    </p:animScale>
                                    <p:animScale>
                                      <p:cBhvr>
                                        <p:cTn id="64" dur="166" decel="50000">
                                          <p:stCondLst>
                                            <p:cond delay="676"/>
                                          </p:stCondLst>
                                        </p:cTn>
                                        <p:tgtEl>
                                          <p:spTgt spid="8"/>
                                        </p:tgtEl>
                                      </p:cBhvr>
                                      <p:to x="100000" y="100000"/>
                                    </p:animScale>
                                    <p:animScale>
                                      <p:cBhvr>
                                        <p:cTn id="65" dur="26">
                                          <p:stCondLst>
                                            <p:cond delay="1312"/>
                                          </p:stCondLst>
                                        </p:cTn>
                                        <p:tgtEl>
                                          <p:spTgt spid="8"/>
                                        </p:tgtEl>
                                      </p:cBhvr>
                                      <p:to x="100000" y="80000"/>
                                    </p:animScale>
                                    <p:animScale>
                                      <p:cBhvr>
                                        <p:cTn id="66" dur="166" decel="50000">
                                          <p:stCondLst>
                                            <p:cond delay="1338"/>
                                          </p:stCondLst>
                                        </p:cTn>
                                        <p:tgtEl>
                                          <p:spTgt spid="8"/>
                                        </p:tgtEl>
                                      </p:cBhvr>
                                      <p:to x="100000" y="100000"/>
                                    </p:animScale>
                                    <p:animScale>
                                      <p:cBhvr>
                                        <p:cTn id="67" dur="26">
                                          <p:stCondLst>
                                            <p:cond delay="1642"/>
                                          </p:stCondLst>
                                        </p:cTn>
                                        <p:tgtEl>
                                          <p:spTgt spid="8"/>
                                        </p:tgtEl>
                                      </p:cBhvr>
                                      <p:to x="100000" y="90000"/>
                                    </p:animScale>
                                    <p:animScale>
                                      <p:cBhvr>
                                        <p:cTn id="68" dur="166" decel="50000">
                                          <p:stCondLst>
                                            <p:cond delay="1668"/>
                                          </p:stCondLst>
                                        </p:cTn>
                                        <p:tgtEl>
                                          <p:spTgt spid="8"/>
                                        </p:tgtEl>
                                      </p:cBhvr>
                                      <p:to x="100000" y="100000"/>
                                    </p:animScale>
                                    <p:animScale>
                                      <p:cBhvr>
                                        <p:cTn id="69" dur="26">
                                          <p:stCondLst>
                                            <p:cond delay="1808"/>
                                          </p:stCondLst>
                                        </p:cTn>
                                        <p:tgtEl>
                                          <p:spTgt spid="8"/>
                                        </p:tgtEl>
                                      </p:cBhvr>
                                      <p:to x="100000" y="95000"/>
                                    </p:animScale>
                                    <p:animScale>
                                      <p:cBhvr>
                                        <p:cTn id="70" dur="166" decel="50000">
                                          <p:stCondLst>
                                            <p:cond delay="1834"/>
                                          </p:stCondLst>
                                        </p:cTn>
                                        <p:tgtEl>
                                          <p:spTgt spid="8"/>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80">
                                          <p:stCondLst>
                                            <p:cond delay="0"/>
                                          </p:stCondLst>
                                        </p:cTn>
                                        <p:tgtEl>
                                          <p:spTgt spid="9"/>
                                        </p:tgtEl>
                                      </p:cBhvr>
                                    </p:animEffect>
                                    <p:anim calcmode="lin" valueType="num">
                                      <p:cBhvr>
                                        <p:cTn id="7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9" dur="26">
                                          <p:stCondLst>
                                            <p:cond delay="650"/>
                                          </p:stCondLst>
                                        </p:cTn>
                                        <p:tgtEl>
                                          <p:spTgt spid="9"/>
                                        </p:tgtEl>
                                      </p:cBhvr>
                                      <p:to x="100000" y="60000"/>
                                    </p:animScale>
                                    <p:animScale>
                                      <p:cBhvr>
                                        <p:cTn id="80" dur="166" decel="50000">
                                          <p:stCondLst>
                                            <p:cond delay="676"/>
                                          </p:stCondLst>
                                        </p:cTn>
                                        <p:tgtEl>
                                          <p:spTgt spid="9"/>
                                        </p:tgtEl>
                                      </p:cBhvr>
                                      <p:to x="100000" y="100000"/>
                                    </p:animScale>
                                    <p:animScale>
                                      <p:cBhvr>
                                        <p:cTn id="81" dur="26">
                                          <p:stCondLst>
                                            <p:cond delay="1312"/>
                                          </p:stCondLst>
                                        </p:cTn>
                                        <p:tgtEl>
                                          <p:spTgt spid="9"/>
                                        </p:tgtEl>
                                      </p:cBhvr>
                                      <p:to x="100000" y="80000"/>
                                    </p:animScale>
                                    <p:animScale>
                                      <p:cBhvr>
                                        <p:cTn id="82" dur="166" decel="50000">
                                          <p:stCondLst>
                                            <p:cond delay="1338"/>
                                          </p:stCondLst>
                                        </p:cTn>
                                        <p:tgtEl>
                                          <p:spTgt spid="9"/>
                                        </p:tgtEl>
                                      </p:cBhvr>
                                      <p:to x="100000" y="100000"/>
                                    </p:animScale>
                                    <p:animScale>
                                      <p:cBhvr>
                                        <p:cTn id="83" dur="26">
                                          <p:stCondLst>
                                            <p:cond delay="1642"/>
                                          </p:stCondLst>
                                        </p:cTn>
                                        <p:tgtEl>
                                          <p:spTgt spid="9"/>
                                        </p:tgtEl>
                                      </p:cBhvr>
                                      <p:to x="100000" y="90000"/>
                                    </p:animScale>
                                    <p:animScale>
                                      <p:cBhvr>
                                        <p:cTn id="84" dur="166" decel="50000">
                                          <p:stCondLst>
                                            <p:cond delay="1668"/>
                                          </p:stCondLst>
                                        </p:cTn>
                                        <p:tgtEl>
                                          <p:spTgt spid="9"/>
                                        </p:tgtEl>
                                      </p:cBhvr>
                                      <p:to x="100000" y="100000"/>
                                    </p:animScale>
                                    <p:animScale>
                                      <p:cBhvr>
                                        <p:cTn id="85" dur="26">
                                          <p:stCondLst>
                                            <p:cond delay="1808"/>
                                          </p:stCondLst>
                                        </p:cTn>
                                        <p:tgtEl>
                                          <p:spTgt spid="9"/>
                                        </p:tgtEl>
                                      </p:cBhvr>
                                      <p:to x="100000" y="95000"/>
                                    </p:animScale>
                                    <p:animScale>
                                      <p:cBhvr>
                                        <p:cTn id="8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预取内核复杂度</a:t>
            </a:r>
          </a:p>
        </p:txBody>
      </p:sp>
      <p:pic>
        <p:nvPicPr>
          <p:cNvPr id="3" name="图片 2"/>
          <p:cNvPicPr>
            <a:picLocks noChangeAspect="1"/>
          </p:cNvPicPr>
          <p:nvPr/>
        </p:nvPicPr>
        <p:blipFill>
          <a:blip r:embed="rId2"/>
          <a:stretch>
            <a:fillRect/>
          </a:stretch>
        </p:blipFill>
        <p:spPr>
          <a:xfrm>
            <a:off x="629602" y="1731235"/>
            <a:ext cx="5466398" cy="3627529"/>
          </a:xfrm>
          <a:prstGeom prst="rect">
            <a:avLst/>
          </a:prstGeom>
        </p:spPr>
      </p:pic>
      <p:pic>
        <p:nvPicPr>
          <p:cNvPr id="4" name="图片 3"/>
          <p:cNvPicPr>
            <a:picLocks noChangeAspect="1"/>
          </p:cNvPicPr>
          <p:nvPr/>
        </p:nvPicPr>
        <p:blipFill>
          <a:blip r:embed="rId3"/>
          <a:stretch>
            <a:fillRect/>
          </a:stretch>
        </p:blipFill>
        <p:spPr>
          <a:xfrm>
            <a:off x="6347566" y="1731235"/>
            <a:ext cx="5570113" cy="3628353"/>
          </a:xfrm>
          <a:prstGeom prst="rect">
            <a:avLst/>
          </a:prstGeom>
        </p:spPr>
      </p:pic>
      <p:sp>
        <p:nvSpPr>
          <p:cNvPr id="5" name="椭圆 4"/>
          <p:cNvSpPr/>
          <p:nvPr/>
        </p:nvSpPr>
        <p:spPr>
          <a:xfrm>
            <a:off x="1485900" y="2004060"/>
            <a:ext cx="274320" cy="281940"/>
          </a:xfrm>
          <a:prstGeom prst="ellipse">
            <a:avLst/>
          </a:prstGeom>
          <a:noFill/>
          <a:ln w="28575">
            <a:solidFill>
              <a:srgbClr val="1873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5" idx="4"/>
          </p:cNvCxnSpPr>
          <p:nvPr/>
        </p:nvCxnSpPr>
        <p:spPr>
          <a:xfrm>
            <a:off x="1623060" y="2286000"/>
            <a:ext cx="342900" cy="334518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9663" y="5640704"/>
            <a:ext cx="4415568" cy="369332"/>
          </a:xfrm>
          <a:prstGeom prst="rect">
            <a:avLst/>
          </a:prstGeom>
        </p:spPr>
        <p:txBody>
          <a:bodyPr wrap="none">
            <a:spAutoFit/>
          </a:bodyPr>
          <a:lstStyle/>
          <a:p>
            <a:r>
              <a:rPr lang="zh-CN" altLang="en-US" dirty="0" smtClean="0">
                <a:solidFill>
                  <a:srgbClr val="000000"/>
                </a:solidFill>
                <a:latin typeface="Calibri" panose="020F0502020204030204" pitchFamily="34" charset="0"/>
              </a:rPr>
              <a:t>每个</a:t>
            </a:r>
            <a:r>
              <a:rPr lang="en-US" altLang="zh-CN" dirty="0" smtClean="0">
                <a:solidFill>
                  <a:srgbClr val="000000"/>
                </a:solidFill>
                <a:latin typeface="Calibri" panose="020F0502020204030204" pitchFamily="34" charset="0"/>
              </a:rPr>
              <a:t>kernel</a:t>
            </a:r>
            <a:r>
              <a:rPr lang="zh-CN" altLang="en-US" dirty="0" smtClean="0">
                <a:solidFill>
                  <a:srgbClr val="000000"/>
                </a:solidFill>
                <a:latin typeface="Calibri" panose="020F0502020204030204" pitchFamily="34" charset="0"/>
              </a:rPr>
              <a:t>进行</a:t>
            </a:r>
            <a:r>
              <a:rPr lang="zh-CN" altLang="en-US" dirty="0">
                <a:solidFill>
                  <a:srgbClr val="000000"/>
                </a:solidFill>
                <a:latin typeface="Calibri" panose="020F0502020204030204" pitchFamily="34" charset="0"/>
              </a:rPr>
              <a:t>五次计算可以</a:t>
            </a:r>
            <a:r>
              <a:rPr lang="zh-CN" altLang="en-US" dirty="0" smtClean="0">
                <a:solidFill>
                  <a:srgbClr val="000000"/>
                </a:solidFill>
                <a:latin typeface="Calibri" panose="020F0502020204030204" pitchFamily="34" charset="0"/>
              </a:rPr>
              <a:t>覆盖所有</a:t>
            </a:r>
            <a:r>
              <a:rPr lang="en-US" altLang="zh-CN" dirty="0" smtClean="0">
                <a:solidFill>
                  <a:srgbClr val="000000"/>
                </a:solidFill>
                <a:latin typeface="Calibri" panose="020F0502020204030204" pitchFamily="34" charset="0"/>
              </a:rPr>
              <a:t>miss</a:t>
            </a:r>
            <a:endParaRPr lang="zh-CN" altLang="en-US" dirty="0"/>
          </a:p>
        </p:txBody>
      </p:sp>
      <p:sp>
        <p:nvSpPr>
          <p:cNvPr id="10" name="椭圆 9"/>
          <p:cNvSpPr/>
          <p:nvPr/>
        </p:nvSpPr>
        <p:spPr>
          <a:xfrm>
            <a:off x="7112318" y="2674620"/>
            <a:ext cx="274320" cy="281940"/>
          </a:xfrm>
          <a:prstGeom prst="ellipse">
            <a:avLst/>
          </a:prstGeom>
          <a:noFill/>
          <a:ln w="28575">
            <a:solidFill>
              <a:srgbClr val="279E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4"/>
          </p:cNvCxnSpPr>
          <p:nvPr/>
        </p:nvCxnSpPr>
        <p:spPr>
          <a:xfrm>
            <a:off x="7249478" y="2956560"/>
            <a:ext cx="259323" cy="2529840"/>
          </a:xfrm>
          <a:prstGeom prst="straightConnector1">
            <a:avLst/>
          </a:prstGeom>
          <a:ln w="28575">
            <a:solidFill>
              <a:srgbClr val="279E2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40143" y="5640704"/>
            <a:ext cx="4821128" cy="369332"/>
          </a:xfrm>
          <a:prstGeom prst="rect">
            <a:avLst/>
          </a:prstGeom>
        </p:spPr>
        <p:txBody>
          <a:bodyPr wrap="none">
            <a:spAutoFit/>
          </a:bodyPr>
          <a:lstStyle/>
          <a:p>
            <a:r>
              <a:rPr lang="zh-CN" altLang="en-US" dirty="0" smtClean="0">
                <a:solidFill>
                  <a:srgbClr val="000000"/>
                </a:solidFill>
                <a:latin typeface="Calibri" panose="020F0502020204030204" pitchFamily="34" charset="0"/>
              </a:rPr>
              <a:t>每个</a:t>
            </a:r>
            <a:r>
              <a:rPr lang="en-US" altLang="zh-CN" dirty="0" smtClean="0">
                <a:solidFill>
                  <a:srgbClr val="000000"/>
                </a:solidFill>
                <a:latin typeface="Calibri" panose="020F0502020204030204" pitchFamily="34" charset="0"/>
              </a:rPr>
              <a:t>kernel</a:t>
            </a:r>
            <a:r>
              <a:rPr lang="zh-CN" altLang="en-US" dirty="0" smtClean="0">
                <a:solidFill>
                  <a:srgbClr val="000000"/>
                </a:solidFill>
                <a:latin typeface="Calibri" panose="020F0502020204030204" pitchFamily="34" charset="0"/>
              </a:rPr>
              <a:t>进行十次以上计算只覆盖</a:t>
            </a:r>
            <a:r>
              <a:rPr lang="en-US" altLang="zh-CN" dirty="0" smtClean="0">
                <a:solidFill>
                  <a:srgbClr val="000000"/>
                </a:solidFill>
                <a:latin typeface="Calibri" panose="020F0502020204030204" pitchFamily="34" charset="0"/>
              </a:rPr>
              <a:t>60%</a:t>
            </a:r>
            <a:r>
              <a:rPr lang="zh-CN" altLang="en-US" dirty="0" smtClean="0">
                <a:solidFill>
                  <a:srgbClr val="000000"/>
                </a:solidFill>
                <a:latin typeface="Calibri" panose="020F0502020204030204" pitchFamily="34" charset="0"/>
              </a:rPr>
              <a:t>的</a:t>
            </a:r>
            <a:r>
              <a:rPr lang="en-US" altLang="zh-CN" dirty="0" smtClean="0">
                <a:solidFill>
                  <a:srgbClr val="000000"/>
                </a:solidFill>
                <a:latin typeface="Calibri" panose="020F0502020204030204" pitchFamily="34" charset="0"/>
              </a:rPr>
              <a:t>miss</a:t>
            </a:r>
            <a:endParaRPr lang="zh-CN" altLang="en-US" dirty="0"/>
          </a:p>
        </p:txBody>
      </p:sp>
    </p:spTree>
    <p:extLst>
      <p:ext uri="{BB962C8B-B14F-4D97-AF65-F5344CB8AC3E}">
        <p14:creationId xmlns:p14="http://schemas.microsoft.com/office/powerpoint/2010/main" val="955309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预取内核的及时性</a:t>
            </a:r>
          </a:p>
        </p:txBody>
      </p:sp>
      <p:pic>
        <p:nvPicPr>
          <p:cNvPr id="3" name="图片 2"/>
          <p:cNvPicPr>
            <a:picLocks noChangeAspect="1"/>
          </p:cNvPicPr>
          <p:nvPr/>
        </p:nvPicPr>
        <p:blipFill>
          <a:blip r:embed="rId3"/>
          <a:stretch>
            <a:fillRect/>
          </a:stretch>
        </p:blipFill>
        <p:spPr>
          <a:xfrm>
            <a:off x="67144" y="1898073"/>
            <a:ext cx="9851300" cy="4740938"/>
          </a:xfrm>
          <a:prstGeom prst="rect">
            <a:avLst/>
          </a:prstGeom>
        </p:spPr>
      </p:pic>
      <p:sp>
        <p:nvSpPr>
          <p:cNvPr id="4" name="文本框 3"/>
          <p:cNvSpPr txBox="1"/>
          <p:nvPr/>
        </p:nvSpPr>
        <p:spPr>
          <a:xfrm>
            <a:off x="10071847" y="2084294"/>
            <a:ext cx="184731" cy="369332"/>
          </a:xfrm>
          <a:prstGeom prst="rect">
            <a:avLst/>
          </a:prstGeom>
          <a:noFill/>
        </p:spPr>
        <p:txBody>
          <a:bodyPr wrap="none" rtlCol="0">
            <a:spAutoFit/>
          </a:bodyPr>
          <a:lstStyle/>
          <a:p>
            <a:endParaRPr lang="zh-CN" altLang="en-US" dirty="0"/>
          </a:p>
        </p:txBody>
      </p:sp>
      <p:sp>
        <p:nvSpPr>
          <p:cNvPr id="5" name="椭圆 4"/>
          <p:cNvSpPr/>
          <p:nvPr/>
        </p:nvSpPr>
        <p:spPr>
          <a:xfrm>
            <a:off x="3408829" y="1898073"/>
            <a:ext cx="1149724" cy="482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20205481">
            <a:off x="3397296" y="2897412"/>
            <a:ext cx="1149724" cy="1779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5" idx="0"/>
          </p:cNvCxnSpPr>
          <p:nvPr/>
        </p:nvCxnSpPr>
        <p:spPr>
          <a:xfrm flipV="1">
            <a:off x="3983691" y="1674159"/>
            <a:ext cx="1159809" cy="22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96435" y="1489493"/>
            <a:ext cx="1569660" cy="369332"/>
          </a:xfrm>
          <a:prstGeom prst="rect">
            <a:avLst/>
          </a:prstGeom>
          <a:noFill/>
        </p:spPr>
        <p:txBody>
          <a:bodyPr wrap="none" rtlCol="0">
            <a:spAutoFit/>
          </a:bodyPr>
          <a:lstStyle/>
          <a:p>
            <a:r>
              <a:rPr lang="zh-CN" altLang="en-US" dirty="0">
                <a:solidFill>
                  <a:srgbClr val="0070C0"/>
                </a:solidFill>
              </a:rPr>
              <a:t>延时注入预取</a:t>
            </a:r>
          </a:p>
        </p:txBody>
      </p:sp>
      <p:cxnSp>
        <p:nvCxnSpPr>
          <p:cNvPr id="11" name="直接箭头连接符 10"/>
          <p:cNvCxnSpPr>
            <a:stCxn id="6" idx="4"/>
          </p:cNvCxnSpPr>
          <p:nvPr/>
        </p:nvCxnSpPr>
        <p:spPr>
          <a:xfrm>
            <a:off x="4007277" y="3068181"/>
            <a:ext cx="605064" cy="649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588809" y="3641835"/>
            <a:ext cx="1468672" cy="369332"/>
          </a:xfrm>
          <a:prstGeom prst="rect">
            <a:avLst/>
          </a:prstGeom>
          <a:noFill/>
        </p:spPr>
        <p:txBody>
          <a:bodyPr wrap="none" rtlCol="0">
            <a:spAutoFit/>
          </a:bodyPr>
          <a:lstStyle/>
          <a:p>
            <a:r>
              <a:rPr lang="zh-CN" altLang="en-US" dirty="0" smtClean="0">
                <a:solidFill>
                  <a:srgbClr val="FF0000"/>
                </a:solidFill>
              </a:rPr>
              <a:t>提高预取度</a:t>
            </a:r>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57918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50000"/>
              </a:lnSpc>
            </a:pPr>
            <a:r>
              <a:rPr lang="zh-CN" altLang="en-US" dirty="0"/>
              <a:t>提出了一种基于数据流分析的新软件预取器</a:t>
            </a:r>
            <a:r>
              <a:rPr lang="zh-CN" altLang="en-US" dirty="0" smtClean="0"/>
              <a:t>设计</a:t>
            </a:r>
            <a:endParaRPr lang="en-US" altLang="zh-CN" dirty="0" smtClean="0"/>
          </a:p>
          <a:p>
            <a:pPr lvl="1">
              <a:lnSpc>
                <a:spcPct val="150000"/>
              </a:lnSpc>
            </a:pPr>
            <a:r>
              <a:rPr lang="zh-CN" altLang="en-US" dirty="0"/>
              <a:t>一次执行目标二进制文件以获得执行跟踪和未</a:t>
            </a:r>
            <a:r>
              <a:rPr lang="zh-CN" altLang="en-US" dirty="0" smtClean="0"/>
              <a:t>命中</a:t>
            </a:r>
            <a:r>
              <a:rPr lang="en-US" altLang="zh-CN" dirty="0" smtClean="0"/>
              <a:t>profile</a:t>
            </a:r>
            <a:r>
              <a:rPr lang="zh-CN" altLang="en-US" dirty="0" smtClean="0"/>
              <a:t>文件</a:t>
            </a:r>
            <a:r>
              <a:rPr lang="zh-CN" altLang="en-US" dirty="0"/>
              <a:t>，执行数据流分析，最后将预取信息注入到新的二进制文件</a:t>
            </a:r>
            <a:r>
              <a:rPr lang="zh-CN" altLang="en-US" dirty="0" smtClean="0"/>
              <a:t>中。</a:t>
            </a:r>
            <a:r>
              <a:rPr lang="zh-CN" altLang="en-US" dirty="0"/>
              <a:t>换句话说，预取由编译器在我们指定的注入位置自动注入，并且编译器重新链接新的优化二进制文件。</a:t>
            </a:r>
            <a:endParaRPr lang="zh-CN" altLang="en-US" dirty="0"/>
          </a:p>
        </p:txBody>
      </p:sp>
      <p:sp>
        <p:nvSpPr>
          <p:cNvPr id="3" name="标题 2"/>
          <p:cNvSpPr>
            <a:spLocks noGrp="1"/>
          </p:cNvSpPr>
          <p:nvPr>
            <p:ph type="title"/>
          </p:nvPr>
        </p:nvSpPr>
        <p:spPr/>
        <p:txBody>
          <a:bodyPr/>
          <a:lstStyle/>
          <a:p>
            <a:r>
              <a:rPr lang="zh-CN" altLang="en-US" dirty="0"/>
              <a:t>预取器设计</a:t>
            </a:r>
          </a:p>
        </p:txBody>
      </p:sp>
    </p:spTree>
    <p:extLst>
      <p:ext uri="{BB962C8B-B14F-4D97-AF65-F5344CB8AC3E}">
        <p14:creationId xmlns:p14="http://schemas.microsoft.com/office/powerpoint/2010/main" val="303016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Evaluation</a:t>
            </a:r>
            <a:endParaRPr lang="zh-CN" altLang="en-US" dirty="0"/>
          </a:p>
        </p:txBody>
      </p:sp>
      <p:pic>
        <p:nvPicPr>
          <p:cNvPr id="4" name="图片 3"/>
          <p:cNvPicPr>
            <a:picLocks noChangeAspect="1"/>
          </p:cNvPicPr>
          <p:nvPr/>
        </p:nvPicPr>
        <p:blipFill>
          <a:blip r:embed="rId2"/>
          <a:stretch>
            <a:fillRect/>
          </a:stretch>
        </p:blipFill>
        <p:spPr>
          <a:xfrm>
            <a:off x="141913" y="1828736"/>
            <a:ext cx="8867975" cy="3905163"/>
          </a:xfrm>
          <a:prstGeom prst="rect">
            <a:avLst/>
          </a:prstGeom>
        </p:spPr>
      </p:pic>
      <p:sp>
        <p:nvSpPr>
          <p:cNvPr id="5" name="文本框 4"/>
          <p:cNvSpPr txBox="1"/>
          <p:nvPr/>
        </p:nvSpPr>
        <p:spPr>
          <a:xfrm>
            <a:off x="9101329" y="2066544"/>
            <a:ext cx="3090672" cy="1569660"/>
          </a:xfrm>
          <a:prstGeom prst="rect">
            <a:avLst/>
          </a:prstGeom>
          <a:noFill/>
        </p:spPr>
        <p:txBody>
          <a:bodyPr wrap="square" rtlCol="0">
            <a:spAutoFit/>
          </a:bodyPr>
          <a:lstStyle/>
          <a:p>
            <a:r>
              <a:rPr lang="en-US" altLang="zh-CN" sz="1600" dirty="0" smtClean="0"/>
              <a:t>Baseline (stride):</a:t>
            </a:r>
            <a:r>
              <a:rPr lang="zh-CN" altLang="en-US" sz="1600" dirty="0"/>
              <a:t>英特尔</a:t>
            </a:r>
            <a:r>
              <a:rPr lang="en-US" altLang="zh-CN" sz="1600" dirty="0" err="1"/>
              <a:t>Haswell</a:t>
            </a:r>
            <a:r>
              <a:rPr lang="en-US" altLang="zh-CN" sz="1600" dirty="0"/>
              <a:t> </a:t>
            </a:r>
            <a:r>
              <a:rPr lang="en-US" altLang="zh-CN" sz="1600" dirty="0" smtClean="0"/>
              <a:t>E5</a:t>
            </a:r>
          </a:p>
          <a:p>
            <a:r>
              <a:rPr lang="en-US" altLang="zh-CN" sz="1600" dirty="0" err="1" smtClean="0"/>
              <a:t>df_n</a:t>
            </a:r>
            <a:r>
              <a:rPr lang="en-US" altLang="zh-CN" sz="1600" dirty="0" smtClean="0"/>
              <a:t>: </a:t>
            </a:r>
            <a:r>
              <a:rPr lang="zh-CN" altLang="en-US" sz="1600" dirty="0" smtClean="0"/>
              <a:t>预取度设置为</a:t>
            </a:r>
            <a:r>
              <a:rPr lang="en-US" altLang="zh-CN" sz="1600" dirty="0" smtClean="0"/>
              <a:t>n</a:t>
            </a:r>
          </a:p>
          <a:p>
            <a:r>
              <a:rPr lang="en-US" altLang="zh-CN" sz="1600" dirty="0" err="1" smtClean="0"/>
              <a:t>df_var</a:t>
            </a:r>
            <a:r>
              <a:rPr lang="en-US" altLang="zh-CN" sz="1600" dirty="0" smtClean="0"/>
              <a:t>: </a:t>
            </a:r>
            <a:r>
              <a:rPr lang="zh-CN" altLang="en-US" sz="1600" dirty="0" smtClean="0"/>
              <a:t>可变预取度</a:t>
            </a:r>
            <a:endParaRPr lang="en-US" altLang="zh-CN" sz="1600" dirty="0" smtClean="0"/>
          </a:p>
          <a:p>
            <a:r>
              <a:rPr lang="en-US" altLang="zh-CN" sz="1600" dirty="0" err="1" smtClean="0"/>
              <a:t>df_var_load</a:t>
            </a:r>
            <a:r>
              <a:rPr lang="en-US" altLang="zh-CN" sz="1600" dirty="0" smtClean="0"/>
              <a:t>: </a:t>
            </a:r>
            <a:r>
              <a:rPr lang="en-US" altLang="zh-CN" sz="1600" dirty="0" err="1" smtClean="0"/>
              <a:t>prefetch</a:t>
            </a:r>
            <a:r>
              <a:rPr lang="en-US" altLang="zh-CN" sz="1600" dirty="0" smtClean="0"/>
              <a:t> kernel with memory load</a:t>
            </a:r>
          </a:p>
          <a:p>
            <a:r>
              <a:rPr lang="en-US" altLang="zh-CN" sz="1600" dirty="0" smtClean="0"/>
              <a:t>Perfect: 100% hit</a:t>
            </a:r>
            <a:endParaRPr lang="zh-CN" altLang="en-US" sz="1600" dirty="0"/>
          </a:p>
        </p:txBody>
      </p:sp>
      <p:sp>
        <p:nvSpPr>
          <p:cNvPr id="6" name="文本框 5"/>
          <p:cNvSpPr txBox="1"/>
          <p:nvPr/>
        </p:nvSpPr>
        <p:spPr>
          <a:xfrm>
            <a:off x="335281" y="2066544"/>
            <a:ext cx="1554480" cy="646331"/>
          </a:xfrm>
          <a:prstGeom prst="rect">
            <a:avLst/>
          </a:prstGeom>
          <a:noFill/>
        </p:spPr>
        <p:txBody>
          <a:bodyPr wrap="square" rtlCol="0">
            <a:spAutoFit/>
          </a:bodyPr>
          <a:lstStyle/>
          <a:p>
            <a:r>
              <a:rPr lang="zh-CN" altLang="en-US" b="1" dirty="0" smtClean="0">
                <a:solidFill>
                  <a:srgbClr val="FF0000"/>
                </a:solidFill>
              </a:rPr>
              <a:t>高频规律</a:t>
            </a:r>
            <a:r>
              <a:rPr lang="en-US" altLang="zh-CN" b="1" dirty="0" smtClean="0">
                <a:solidFill>
                  <a:srgbClr val="FF0000"/>
                </a:solidFill>
              </a:rPr>
              <a:t>miss</a:t>
            </a:r>
            <a:r>
              <a:rPr lang="zh-CN" altLang="en-US" b="1" dirty="0" smtClean="0">
                <a:solidFill>
                  <a:srgbClr val="FF0000"/>
                </a:solidFill>
              </a:rPr>
              <a:t>，需要高预取度</a:t>
            </a:r>
            <a:endParaRPr lang="zh-CN" altLang="en-US" b="1" dirty="0">
              <a:solidFill>
                <a:srgbClr val="FF0000"/>
              </a:solidFill>
            </a:endParaRPr>
          </a:p>
        </p:txBody>
      </p:sp>
      <p:sp>
        <p:nvSpPr>
          <p:cNvPr id="7" name="矩形 6"/>
          <p:cNvSpPr/>
          <p:nvPr/>
        </p:nvSpPr>
        <p:spPr>
          <a:xfrm>
            <a:off x="3005329" y="1003738"/>
            <a:ext cx="6096000" cy="923330"/>
          </a:xfrm>
          <a:prstGeom prst="rect">
            <a:avLst/>
          </a:prstGeom>
        </p:spPr>
        <p:txBody>
          <a:bodyPr>
            <a:spAutoFit/>
          </a:bodyPr>
          <a:lstStyle/>
          <a:p>
            <a:r>
              <a:rPr lang="zh-CN" altLang="en-US" b="1" dirty="0" smtClean="0">
                <a:solidFill>
                  <a:srgbClr val="FF0000"/>
                </a:solidFill>
              </a:rPr>
              <a:t>包括链接的</a:t>
            </a:r>
            <a:r>
              <a:rPr lang="en-US" altLang="zh-CN" b="1" dirty="0" err="1" smtClean="0">
                <a:solidFill>
                  <a:srgbClr val="FF0000"/>
                </a:solidFill>
              </a:rPr>
              <a:t>Ld</a:t>
            </a:r>
            <a:r>
              <a:rPr lang="zh-CN" altLang="en-US" b="1" dirty="0" smtClean="0">
                <a:solidFill>
                  <a:srgbClr val="FF0000"/>
                </a:solidFill>
              </a:rPr>
              <a:t>，步幅预取器和仅限于预取非负载内核的软件技术无法显着提高性能，而利用</a:t>
            </a:r>
            <a:r>
              <a:rPr lang="en-US" altLang="zh-CN" b="1" dirty="0" err="1" smtClean="0">
                <a:solidFill>
                  <a:srgbClr val="FF0000"/>
                </a:solidFill>
              </a:rPr>
              <a:t>specmov</a:t>
            </a:r>
            <a:r>
              <a:rPr lang="zh-CN" altLang="en-US" b="1" dirty="0" smtClean="0">
                <a:solidFill>
                  <a:srgbClr val="FF0000"/>
                </a:solidFill>
              </a:rPr>
              <a:t>的预取技术分别提供了</a:t>
            </a:r>
            <a:r>
              <a:rPr lang="en-US" altLang="zh-CN" b="1" dirty="0" smtClean="0">
                <a:solidFill>
                  <a:srgbClr val="FF0000"/>
                </a:solidFill>
              </a:rPr>
              <a:t>1.38</a:t>
            </a:r>
            <a:r>
              <a:rPr lang="zh-CN" altLang="en-US" b="1" dirty="0" smtClean="0">
                <a:solidFill>
                  <a:srgbClr val="FF0000"/>
                </a:solidFill>
              </a:rPr>
              <a:t>倍，</a:t>
            </a:r>
            <a:r>
              <a:rPr lang="en-US" altLang="zh-CN" b="1" dirty="0" smtClean="0">
                <a:solidFill>
                  <a:srgbClr val="FF0000"/>
                </a:solidFill>
              </a:rPr>
              <a:t>1.14</a:t>
            </a:r>
            <a:r>
              <a:rPr lang="zh-CN" altLang="en-US" b="1" dirty="0" smtClean="0">
                <a:solidFill>
                  <a:srgbClr val="FF0000"/>
                </a:solidFill>
              </a:rPr>
              <a:t>倍和</a:t>
            </a:r>
            <a:r>
              <a:rPr lang="en-US" altLang="zh-CN" b="1" dirty="0" smtClean="0">
                <a:solidFill>
                  <a:srgbClr val="FF0000"/>
                </a:solidFill>
              </a:rPr>
              <a:t>1.9</a:t>
            </a:r>
            <a:r>
              <a:rPr lang="zh-CN" altLang="en-US" b="1" dirty="0" smtClean="0">
                <a:solidFill>
                  <a:srgbClr val="FF0000"/>
                </a:solidFill>
              </a:rPr>
              <a:t>倍的加速。</a:t>
            </a:r>
            <a:endParaRPr lang="zh-CN" altLang="en-US" b="1" dirty="0">
              <a:solidFill>
                <a:srgbClr val="FF0000"/>
              </a:solidFill>
            </a:endParaRPr>
          </a:p>
        </p:txBody>
      </p:sp>
      <p:sp>
        <p:nvSpPr>
          <p:cNvPr id="8" name="矩形 7"/>
          <p:cNvSpPr/>
          <p:nvPr/>
        </p:nvSpPr>
        <p:spPr>
          <a:xfrm>
            <a:off x="530685" y="4939557"/>
            <a:ext cx="2054019" cy="646331"/>
          </a:xfrm>
          <a:prstGeom prst="rect">
            <a:avLst/>
          </a:prstGeom>
        </p:spPr>
        <p:txBody>
          <a:bodyPr wrap="square">
            <a:spAutoFit/>
          </a:bodyPr>
          <a:lstStyle/>
          <a:p>
            <a:r>
              <a:rPr lang="en-US" altLang="zh-CN" b="1" dirty="0">
                <a:solidFill>
                  <a:srgbClr val="FF0000"/>
                </a:solidFill>
              </a:rPr>
              <a:t>50</a:t>
            </a:r>
            <a:r>
              <a:rPr lang="zh-CN" altLang="en-US" b="1" dirty="0">
                <a:solidFill>
                  <a:srgbClr val="FF0000"/>
                </a:solidFill>
              </a:rPr>
              <a:t>％由不需要加载的加</a:t>
            </a:r>
            <a:r>
              <a:rPr lang="en-US" altLang="zh-CN" b="1" dirty="0">
                <a:solidFill>
                  <a:srgbClr val="FF0000"/>
                </a:solidFill>
              </a:rPr>
              <a:t>/</a:t>
            </a:r>
            <a:r>
              <a:rPr lang="zh-CN" altLang="en-US" b="1" dirty="0">
                <a:solidFill>
                  <a:srgbClr val="FF0000"/>
                </a:solidFill>
              </a:rPr>
              <a:t>乘运算组成</a:t>
            </a:r>
            <a:endParaRPr lang="zh-CN" altLang="en-US" b="1" dirty="0">
              <a:solidFill>
                <a:srgbClr val="FF0000"/>
              </a:solidFill>
            </a:endParaRPr>
          </a:p>
        </p:txBody>
      </p:sp>
      <p:sp>
        <p:nvSpPr>
          <p:cNvPr id="11" name="矩形 10"/>
          <p:cNvSpPr/>
          <p:nvPr/>
        </p:nvSpPr>
        <p:spPr>
          <a:xfrm>
            <a:off x="3637484" y="5154869"/>
            <a:ext cx="4683556" cy="369332"/>
          </a:xfrm>
          <a:prstGeom prst="rect">
            <a:avLst/>
          </a:prstGeom>
        </p:spPr>
        <p:txBody>
          <a:bodyPr wrap="square">
            <a:spAutoFit/>
          </a:bodyPr>
          <a:lstStyle/>
          <a:p>
            <a:r>
              <a:rPr lang="en-US" altLang="zh-CN" b="1" dirty="0" smtClean="0">
                <a:solidFill>
                  <a:srgbClr val="FF0000"/>
                </a:solidFill>
              </a:rPr>
              <a:t>Dataflow kernel</a:t>
            </a:r>
            <a:r>
              <a:rPr lang="zh-CN" altLang="en-US" b="1" dirty="0" smtClean="0">
                <a:solidFill>
                  <a:srgbClr val="FF0000"/>
                </a:solidFill>
              </a:rPr>
              <a:t>种类多，且负载高，加速困难。</a:t>
            </a:r>
            <a:endParaRPr lang="zh-CN" altLang="en-US" b="1" dirty="0">
              <a:solidFill>
                <a:srgbClr val="FF0000"/>
              </a:solidFill>
            </a:endParaRPr>
          </a:p>
        </p:txBody>
      </p:sp>
    </p:spTree>
    <p:extLst>
      <p:ext uri="{BB962C8B-B14F-4D97-AF65-F5344CB8AC3E}">
        <p14:creationId xmlns:p14="http://schemas.microsoft.com/office/powerpoint/2010/main" val="117210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该</a:t>
            </a:r>
            <a:r>
              <a:rPr lang="zh-CN" altLang="en-US" dirty="0" smtClean="0"/>
              <a:t>论文提出了一套提取</a:t>
            </a:r>
            <a:r>
              <a:rPr lang="en-US" altLang="zh-CN" dirty="0" smtClean="0"/>
              <a:t>/</a:t>
            </a:r>
            <a:r>
              <a:rPr lang="zh-CN" altLang="en-US" dirty="0" smtClean="0"/>
              <a:t>分析访存</a:t>
            </a:r>
            <a:r>
              <a:rPr lang="en-US" altLang="zh-CN" dirty="0" smtClean="0"/>
              <a:t>pattern</a:t>
            </a:r>
            <a:r>
              <a:rPr lang="zh-CN" altLang="en-US" dirty="0" smtClean="0"/>
              <a:t>的方法学</a:t>
            </a:r>
            <a:endParaRPr lang="en-US" altLang="zh-CN" dirty="0" smtClean="0"/>
          </a:p>
          <a:p>
            <a:r>
              <a:rPr lang="zh-CN" altLang="en-US" dirty="0" smtClean="0"/>
              <a:t>利用此方法结合编译器，对</a:t>
            </a:r>
            <a:r>
              <a:rPr lang="en-US" altLang="zh-CN" dirty="0" err="1" smtClean="0"/>
              <a:t>prefetch</a:t>
            </a:r>
            <a:r>
              <a:rPr lang="zh-CN" altLang="en-US" dirty="0" smtClean="0"/>
              <a:t>的覆盖率</a:t>
            </a:r>
            <a:r>
              <a:rPr lang="en-US" altLang="zh-CN" dirty="0" smtClean="0"/>
              <a:t>/</a:t>
            </a:r>
            <a:r>
              <a:rPr lang="zh-CN" altLang="en-US" dirty="0" smtClean="0"/>
              <a:t>准确度</a:t>
            </a:r>
            <a:r>
              <a:rPr lang="en-US" altLang="zh-CN" dirty="0" smtClean="0"/>
              <a:t>/</a:t>
            </a:r>
            <a:r>
              <a:rPr lang="zh-CN" altLang="en-US" dirty="0" smtClean="0"/>
              <a:t>及时性进行了优化</a:t>
            </a:r>
            <a:endParaRPr lang="en-US" altLang="zh-CN" dirty="0" smtClean="0"/>
          </a:p>
          <a:p>
            <a:r>
              <a:rPr lang="zh-CN" altLang="en-US" dirty="0" smtClean="0"/>
              <a:t>从最终的结果来看，可以从软件角度加速的应用很有限</a:t>
            </a:r>
            <a:endParaRPr lang="zh-CN" altLang="en-US" dirty="0"/>
          </a:p>
        </p:txBody>
      </p:sp>
      <p:sp>
        <p:nvSpPr>
          <p:cNvPr id="3" name="标题 2"/>
          <p:cNvSpPr>
            <a:spLocks noGrp="1"/>
          </p:cNvSpPr>
          <p:nvPr>
            <p:ph type="title"/>
          </p:nvPr>
        </p:nvSpPr>
        <p:spPr/>
        <p:txBody>
          <a:bodyPr/>
          <a:lstStyle/>
          <a:p>
            <a:r>
              <a:rPr lang="zh-CN" altLang="en-US" dirty="0" smtClean="0"/>
              <a:t>总结</a:t>
            </a:r>
            <a:endParaRPr lang="zh-CN" altLang="en-US" dirty="0"/>
          </a:p>
        </p:txBody>
      </p:sp>
    </p:spTree>
    <p:extLst>
      <p:ext uri="{BB962C8B-B14F-4D97-AF65-F5344CB8AC3E}">
        <p14:creationId xmlns:p14="http://schemas.microsoft.com/office/powerpoint/2010/main" val="4144969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Von </a:t>
            </a:r>
            <a:r>
              <a:rPr lang="en-US" altLang="zh-CN" dirty="0"/>
              <a:t>Neumann </a:t>
            </a:r>
            <a:r>
              <a:rPr lang="en-US" altLang="zh-CN" dirty="0" smtClean="0"/>
              <a:t>Architecture</a:t>
            </a:r>
            <a:endParaRPr lang="zh-CN" altLang="en-US" dirty="0"/>
          </a:p>
        </p:txBody>
      </p:sp>
      <p:pic>
        <p:nvPicPr>
          <p:cNvPr id="102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6" y="1652307"/>
            <a:ext cx="7905936" cy="496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6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smtClean="0"/>
              <a:t>Memory Wall in Von Neumann Architecture</a:t>
            </a:r>
            <a:endParaRPr lang="zh-CN" altLang="en-US" dirty="0"/>
          </a:p>
        </p:txBody>
      </p:sp>
      <p:pic>
        <p:nvPicPr>
          <p:cNvPr id="11" name="图片 10"/>
          <p:cNvPicPr>
            <a:picLocks noChangeAspect="1"/>
          </p:cNvPicPr>
          <p:nvPr/>
        </p:nvPicPr>
        <p:blipFill>
          <a:blip r:embed="rId3"/>
          <a:stretch>
            <a:fillRect/>
          </a:stretch>
        </p:blipFill>
        <p:spPr>
          <a:xfrm>
            <a:off x="826341" y="1740285"/>
            <a:ext cx="4698159" cy="2454119"/>
          </a:xfrm>
          <a:prstGeom prst="rect">
            <a:avLst/>
          </a:prstGeom>
        </p:spPr>
      </p:pic>
      <p:pic>
        <p:nvPicPr>
          <p:cNvPr id="4098" name="Picture 2" descr="See the sourc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4470" t="6956" r="4578" b="6093"/>
          <a:stretch/>
        </p:blipFill>
        <p:spPr bwMode="auto">
          <a:xfrm>
            <a:off x="7162800" y="1597803"/>
            <a:ext cx="3345180" cy="50885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341" y="4194404"/>
            <a:ext cx="4698159" cy="253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Latency Reduction, Tolerance and Hiding</a:t>
            </a:r>
            <a:endParaRPr lang="zh-CN" altLang="en-US" dirty="0"/>
          </a:p>
        </p:txBody>
      </p:sp>
      <p:pic>
        <p:nvPicPr>
          <p:cNvPr id="7" name="图片 6"/>
          <p:cNvPicPr>
            <a:picLocks noChangeAspect="1"/>
          </p:cNvPicPr>
          <p:nvPr/>
        </p:nvPicPr>
        <p:blipFill>
          <a:blip r:embed="rId2"/>
          <a:stretch>
            <a:fillRect/>
          </a:stretch>
        </p:blipFill>
        <p:spPr>
          <a:xfrm>
            <a:off x="2055322" y="1737500"/>
            <a:ext cx="8632684" cy="5023539"/>
          </a:xfrm>
          <a:prstGeom prst="rect">
            <a:avLst/>
          </a:prstGeom>
        </p:spPr>
      </p:pic>
      <p:sp>
        <p:nvSpPr>
          <p:cNvPr id="8" name="矩形 7"/>
          <p:cNvSpPr/>
          <p:nvPr/>
        </p:nvSpPr>
        <p:spPr>
          <a:xfrm>
            <a:off x="6925235" y="4061012"/>
            <a:ext cx="2252383" cy="3496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3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存储器金字塔结构</a:t>
            </a:r>
            <a:endParaRPr lang="zh-CN" altLang="en-US" dirty="0"/>
          </a:p>
        </p:txBody>
      </p:sp>
      <p:graphicFrame>
        <p:nvGraphicFramePr>
          <p:cNvPr id="3" name="图示 2"/>
          <p:cNvGraphicFramePr/>
          <p:nvPr>
            <p:extLst>
              <p:ext uri="{D42A27DB-BD31-4B8C-83A1-F6EECF244321}">
                <p14:modId xmlns:p14="http://schemas.microsoft.com/office/powerpoint/2010/main" val="3209954163"/>
              </p:ext>
            </p:extLst>
          </p:nvPr>
        </p:nvGraphicFramePr>
        <p:xfrm>
          <a:off x="1312582" y="1734920"/>
          <a:ext cx="7018992" cy="4679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左大括号 3"/>
          <p:cNvSpPr/>
          <p:nvPr/>
        </p:nvSpPr>
        <p:spPr>
          <a:xfrm>
            <a:off x="2447365" y="1734920"/>
            <a:ext cx="322729" cy="264882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rot="16200000">
            <a:off x="887506" y="2874665"/>
            <a:ext cx="2217274" cy="369332"/>
          </a:xfrm>
          <a:prstGeom prst="rect">
            <a:avLst/>
          </a:prstGeom>
          <a:noFill/>
        </p:spPr>
        <p:txBody>
          <a:bodyPr wrap="none" rtlCol="0">
            <a:spAutoFit/>
          </a:bodyPr>
          <a:lstStyle/>
          <a:p>
            <a:r>
              <a:rPr lang="zh-CN" altLang="en-US" b="1" dirty="0" smtClean="0"/>
              <a:t>集成在现代</a:t>
            </a:r>
            <a:r>
              <a:rPr lang="en-US" altLang="zh-CN" b="1" dirty="0" smtClean="0"/>
              <a:t>CPU</a:t>
            </a:r>
            <a:r>
              <a:rPr lang="zh-CN" altLang="en-US" b="1" dirty="0" smtClean="0"/>
              <a:t>内部</a:t>
            </a:r>
            <a:endParaRPr lang="zh-CN" altLang="en-US" b="1" dirty="0"/>
          </a:p>
        </p:txBody>
      </p:sp>
      <p:sp>
        <p:nvSpPr>
          <p:cNvPr id="6" name="文本框 5"/>
          <p:cNvSpPr txBox="1"/>
          <p:nvPr/>
        </p:nvSpPr>
        <p:spPr>
          <a:xfrm>
            <a:off x="7557231" y="1766027"/>
            <a:ext cx="907621" cy="369332"/>
          </a:xfrm>
          <a:prstGeom prst="rect">
            <a:avLst/>
          </a:prstGeom>
          <a:noFill/>
        </p:spPr>
        <p:txBody>
          <a:bodyPr wrap="none" rtlCol="0">
            <a:spAutoFit/>
          </a:bodyPr>
          <a:lstStyle/>
          <a:p>
            <a:r>
              <a:rPr lang="zh-CN" altLang="en-US" b="1" dirty="0"/>
              <a:t>寄存器</a:t>
            </a:r>
          </a:p>
        </p:txBody>
      </p:sp>
      <p:sp>
        <p:nvSpPr>
          <p:cNvPr id="7" name="右大括号 6"/>
          <p:cNvSpPr/>
          <p:nvPr/>
        </p:nvSpPr>
        <p:spPr>
          <a:xfrm>
            <a:off x="6844553" y="2427195"/>
            <a:ext cx="497541" cy="195654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箭头连接符 8"/>
          <p:cNvCxnSpPr>
            <a:stCxn id="6" idx="1"/>
          </p:cNvCxnSpPr>
          <p:nvPr/>
        </p:nvCxnSpPr>
        <p:spPr>
          <a:xfrm flipH="1">
            <a:off x="5181600" y="1950693"/>
            <a:ext cx="23756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627762" y="3220802"/>
            <a:ext cx="766557" cy="369332"/>
          </a:xfrm>
          <a:prstGeom prst="rect">
            <a:avLst/>
          </a:prstGeom>
          <a:noFill/>
        </p:spPr>
        <p:txBody>
          <a:bodyPr wrap="none" rtlCol="0">
            <a:spAutoFit/>
          </a:bodyPr>
          <a:lstStyle/>
          <a:p>
            <a:r>
              <a:rPr lang="en-US" altLang="zh-CN" b="1" dirty="0"/>
              <a:t>SRAM</a:t>
            </a:r>
            <a:endParaRPr lang="zh-CN" altLang="en-US" b="1" dirty="0"/>
          </a:p>
        </p:txBody>
      </p:sp>
      <p:sp>
        <p:nvSpPr>
          <p:cNvPr id="11" name="文本框 10"/>
          <p:cNvSpPr txBox="1"/>
          <p:nvPr/>
        </p:nvSpPr>
        <p:spPr>
          <a:xfrm>
            <a:off x="7627762" y="4545337"/>
            <a:ext cx="806631" cy="369332"/>
          </a:xfrm>
          <a:prstGeom prst="rect">
            <a:avLst/>
          </a:prstGeom>
          <a:noFill/>
        </p:spPr>
        <p:txBody>
          <a:bodyPr wrap="none" rtlCol="0">
            <a:spAutoFit/>
          </a:bodyPr>
          <a:lstStyle/>
          <a:p>
            <a:r>
              <a:rPr lang="en-US" altLang="zh-CN" b="1" dirty="0" smtClean="0"/>
              <a:t>DRAM</a:t>
            </a:r>
            <a:endParaRPr lang="zh-CN" altLang="en-US" b="1" dirty="0"/>
          </a:p>
        </p:txBody>
      </p:sp>
      <p:sp>
        <p:nvSpPr>
          <p:cNvPr id="12" name="下箭头 11"/>
          <p:cNvSpPr/>
          <p:nvPr/>
        </p:nvSpPr>
        <p:spPr>
          <a:xfrm>
            <a:off x="8922124" y="1950693"/>
            <a:ext cx="410135" cy="4416490"/>
          </a:xfrm>
          <a:prstGeom prst="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83973" y="2530408"/>
            <a:ext cx="1569660" cy="369332"/>
          </a:xfrm>
          <a:prstGeom prst="rect">
            <a:avLst/>
          </a:prstGeom>
          <a:noFill/>
        </p:spPr>
        <p:txBody>
          <a:bodyPr wrap="none" rtlCol="0">
            <a:spAutoFit/>
          </a:bodyPr>
          <a:lstStyle/>
          <a:p>
            <a:r>
              <a:rPr lang="zh-CN" altLang="en-US" b="1" dirty="0" smtClean="0"/>
              <a:t>容量越来越大</a:t>
            </a:r>
            <a:endParaRPr lang="zh-CN" altLang="en-US" b="1" dirty="0"/>
          </a:p>
        </p:txBody>
      </p:sp>
      <p:sp>
        <p:nvSpPr>
          <p:cNvPr id="15" name="文本框 14"/>
          <p:cNvSpPr txBox="1"/>
          <p:nvPr/>
        </p:nvSpPr>
        <p:spPr>
          <a:xfrm>
            <a:off x="9583973" y="3695698"/>
            <a:ext cx="1569660" cy="369332"/>
          </a:xfrm>
          <a:prstGeom prst="rect">
            <a:avLst/>
          </a:prstGeom>
          <a:noFill/>
        </p:spPr>
        <p:txBody>
          <a:bodyPr wrap="none" rtlCol="0">
            <a:spAutoFit/>
          </a:bodyPr>
          <a:lstStyle/>
          <a:p>
            <a:r>
              <a:rPr lang="zh-CN" altLang="en-US" b="1" dirty="0" smtClean="0"/>
              <a:t>速度越来越慢</a:t>
            </a:r>
            <a:endParaRPr lang="zh-CN" altLang="en-US" b="1" dirty="0"/>
          </a:p>
        </p:txBody>
      </p:sp>
      <p:sp>
        <p:nvSpPr>
          <p:cNvPr id="16" name="文本框 15"/>
          <p:cNvSpPr txBox="1"/>
          <p:nvPr/>
        </p:nvSpPr>
        <p:spPr>
          <a:xfrm>
            <a:off x="9583973" y="4860988"/>
            <a:ext cx="1569660" cy="369332"/>
          </a:xfrm>
          <a:prstGeom prst="rect">
            <a:avLst/>
          </a:prstGeom>
          <a:noFill/>
        </p:spPr>
        <p:txBody>
          <a:bodyPr wrap="none" rtlCol="0">
            <a:spAutoFit/>
          </a:bodyPr>
          <a:lstStyle/>
          <a:p>
            <a:r>
              <a:rPr lang="zh-CN" altLang="en-US" b="1" dirty="0" smtClean="0"/>
              <a:t>价格越来越低</a:t>
            </a:r>
            <a:endParaRPr lang="zh-CN" altLang="en-US" b="1" dirty="0"/>
          </a:p>
        </p:txBody>
      </p:sp>
      <p:pic>
        <p:nvPicPr>
          <p:cNvPr id="3074" name="Picture 2" descr="查看源图像"/>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8251" y="1600034"/>
            <a:ext cx="6573323" cy="492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35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现代计算机结构与</a:t>
            </a:r>
            <a:r>
              <a:rPr lang="en-US" altLang="zh-CN" dirty="0" smtClean="0"/>
              <a:t>cache miss</a:t>
            </a:r>
            <a:endParaRPr lang="zh-CN" altLang="en-US" dirty="0"/>
          </a:p>
        </p:txBody>
      </p:sp>
      <p:pic>
        <p:nvPicPr>
          <p:cNvPr id="2050"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067" y="1875563"/>
            <a:ext cx="5730875" cy="427455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15321" y="2123603"/>
            <a:ext cx="6080679" cy="3682837"/>
          </a:xfrm>
          <a:prstGeom prst="rect">
            <a:avLst/>
          </a:prstGeom>
        </p:spPr>
      </p:pic>
    </p:spTree>
    <p:extLst>
      <p:ext uri="{BB962C8B-B14F-4D97-AF65-F5344CB8AC3E}">
        <p14:creationId xmlns:p14="http://schemas.microsoft.com/office/powerpoint/2010/main" val="3828323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研究现状</a:t>
            </a:r>
            <a:endParaRPr lang="zh-CN" altLang="en-US" dirty="0"/>
          </a:p>
        </p:txBody>
      </p:sp>
      <p:graphicFrame>
        <p:nvGraphicFramePr>
          <p:cNvPr id="5" name="图示 4"/>
          <p:cNvGraphicFramePr/>
          <p:nvPr>
            <p:extLst>
              <p:ext uri="{D42A27DB-BD31-4B8C-83A1-F6EECF244321}">
                <p14:modId xmlns:p14="http://schemas.microsoft.com/office/powerpoint/2010/main" val="3109369261"/>
              </p:ext>
            </p:extLst>
          </p:nvPr>
        </p:nvGraphicFramePr>
        <p:xfrm>
          <a:off x="6588468" y="2080577"/>
          <a:ext cx="5049520" cy="2448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261857" y="4938569"/>
            <a:ext cx="11499217" cy="181588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smtClean="0">
                <a:latin typeface="Arial" panose="020B0604020202020204" pitchFamily="34" charset="0"/>
                <a:cs typeface="Arial" panose="020B0604020202020204" pitchFamily="34" charset="0"/>
              </a:rPr>
              <a:t>Main Cause:</a:t>
            </a:r>
          </a:p>
          <a:p>
            <a:r>
              <a:rPr lang="en-US" altLang="zh-CN" sz="2000" dirty="0" err="1" smtClean="0">
                <a:latin typeface="Arial" panose="020B0604020202020204" pitchFamily="34" charset="0"/>
                <a:cs typeface="Arial" panose="020B0604020202020204" pitchFamily="34" charset="0"/>
              </a:rPr>
              <a:t>Prefetcher</a:t>
            </a:r>
            <a:r>
              <a:rPr lang="en-US" altLang="zh-CN" sz="2000" dirty="0" smtClean="0">
                <a:latin typeface="Arial" panose="020B0604020202020204" pitchFamily="34" charset="0"/>
                <a:cs typeface="Arial" panose="020B0604020202020204" pitchFamily="34" charset="0"/>
              </a:rPr>
              <a:t> proposals in the literature do not capture the trifecta of performance, generality, and cost.</a:t>
            </a:r>
            <a:endParaRPr lang="en-US" altLang="zh-CN" sz="2000" dirty="0">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Key points:</a:t>
            </a:r>
          </a:p>
          <a:p>
            <a:r>
              <a:rPr lang="en-US" altLang="zh-CN" sz="2000" dirty="0" smtClean="0">
                <a:latin typeface="Arial" panose="020B0604020202020204" pitchFamily="34" charset="0"/>
                <a:cs typeface="Arial" panose="020B0604020202020204" pitchFamily="34" charset="0"/>
              </a:rPr>
              <a:t>We have only a limited understanding of applications’ memory access behaviors.</a:t>
            </a:r>
          </a:p>
        </p:txBody>
      </p:sp>
      <p:pic>
        <p:nvPicPr>
          <p:cNvPr id="8" name="图片 7"/>
          <p:cNvPicPr>
            <a:picLocks noChangeAspect="1"/>
          </p:cNvPicPr>
          <p:nvPr/>
        </p:nvPicPr>
        <p:blipFill rotWithShape="1">
          <a:blip r:embed="rId7"/>
          <a:srcRect l="5595" t="18769" r="14024" b="9868"/>
          <a:stretch/>
        </p:blipFill>
        <p:spPr>
          <a:xfrm>
            <a:off x="466336" y="1770528"/>
            <a:ext cx="6122132" cy="3068320"/>
          </a:xfrm>
          <a:custGeom>
            <a:avLst/>
            <a:gdLst>
              <a:gd name="connsiteX0" fmla="*/ 0 w 8575040"/>
              <a:gd name="connsiteY0" fmla="*/ 0 h 4297681"/>
              <a:gd name="connsiteX1" fmla="*/ 7034890 w 8575040"/>
              <a:gd name="connsiteY1" fmla="*/ 0 h 4297681"/>
              <a:gd name="connsiteX2" fmla="*/ 7034890 w 8575040"/>
              <a:gd name="connsiteY2" fmla="*/ 904241 h 4297681"/>
              <a:gd name="connsiteX3" fmla="*/ 8575040 w 8575040"/>
              <a:gd name="connsiteY3" fmla="*/ 904241 h 4297681"/>
              <a:gd name="connsiteX4" fmla="*/ 8575040 w 8575040"/>
              <a:gd name="connsiteY4" fmla="*/ 4297681 h 4297681"/>
              <a:gd name="connsiteX5" fmla="*/ 0 w 8575040"/>
              <a:gd name="connsiteY5" fmla="*/ 4297681 h 429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5040" h="4297681">
                <a:moveTo>
                  <a:pt x="0" y="0"/>
                </a:moveTo>
                <a:lnTo>
                  <a:pt x="7034890" y="0"/>
                </a:lnTo>
                <a:lnTo>
                  <a:pt x="7034890" y="904241"/>
                </a:lnTo>
                <a:lnTo>
                  <a:pt x="8575040" y="904241"/>
                </a:lnTo>
                <a:lnTo>
                  <a:pt x="8575040" y="4297681"/>
                </a:lnTo>
                <a:lnTo>
                  <a:pt x="0" y="4297681"/>
                </a:lnTo>
                <a:close/>
              </a:path>
            </a:pathLst>
          </a:custGeom>
        </p:spPr>
      </p:pic>
    </p:spTree>
    <p:extLst>
      <p:ext uri="{BB962C8B-B14F-4D97-AF65-F5344CB8AC3E}">
        <p14:creationId xmlns:p14="http://schemas.microsoft.com/office/powerpoint/2010/main" val="157425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Target</a:t>
            </a:r>
            <a:endParaRPr lang="zh-CN" altLang="en-US" dirty="0"/>
          </a:p>
        </p:txBody>
      </p:sp>
      <p:sp>
        <p:nvSpPr>
          <p:cNvPr id="4" name="矩形 3"/>
          <p:cNvSpPr/>
          <p:nvPr/>
        </p:nvSpPr>
        <p:spPr>
          <a:xfrm>
            <a:off x="658700" y="1758295"/>
            <a:ext cx="10974500" cy="5078313"/>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Instead of designing a new </a:t>
            </a:r>
            <a:r>
              <a:rPr lang="en-US" altLang="zh-CN" sz="2400" b="1" dirty="0" err="1">
                <a:latin typeface="Arial" panose="020B0604020202020204" pitchFamily="34" charset="0"/>
                <a:cs typeface="Arial" panose="020B0604020202020204" pitchFamily="34" charset="0"/>
              </a:rPr>
              <a:t>prefetcher</a:t>
            </a:r>
            <a:r>
              <a:rPr lang="en-US" altLang="zh-CN" sz="2400" b="1" dirty="0">
                <a:latin typeface="Arial" panose="020B0604020202020204" pitchFamily="34" charset="0"/>
                <a:cs typeface="Arial" panose="020B0604020202020204" pitchFamily="34" charset="0"/>
              </a:rPr>
              <a:t> that improves performance for a specific type of access behavior, we develop a novel methodology to understand and classify all of the memory access patterns of applications</a:t>
            </a:r>
            <a:r>
              <a:rPr lang="en-US" altLang="zh-CN" sz="2400" b="1" dirty="0" smtClean="0">
                <a:latin typeface="Arial" panose="020B0604020202020204" pitchFamily="34" charset="0"/>
                <a:cs typeface="Arial" panose="020B0604020202020204" pitchFamily="34" charset="0"/>
              </a:rPr>
              <a:t>.</a:t>
            </a:r>
          </a:p>
          <a:p>
            <a:endParaRPr lang="en-US" altLang="zh-CN" sz="2400" b="1" dirty="0">
              <a:latin typeface="Arial" panose="020B0604020202020204" pitchFamily="34" charset="0"/>
              <a:cs typeface="Arial" panose="020B0604020202020204" pitchFamily="34" charset="0"/>
            </a:endParaRPr>
          </a:p>
          <a:p>
            <a:pPr>
              <a:lnSpc>
                <a:spcPct val="150000"/>
              </a:lnSpc>
            </a:pPr>
            <a:r>
              <a:rPr lang="en-US" altLang="zh-CN" sz="2400" b="1" dirty="0" smtClean="0">
                <a:latin typeface="Arial" panose="020B0604020202020204" pitchFamily="34" charset="0"/>
                <a:cs typeface="Arial" panose="020B0604020202020204" pitchFamily="34" charset="0"/>
              </a:rPr>
              <a:t>Usage:</a:t>
            </a:r>
          </a:p>
          <a:p>
            <a:r>
              <a:rPr lang="en-US" altLang="zh-CN" sz="2400" b="1"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评估和优化现有</a:t>
            </a:r>
            <a:r>
              <a:rPr lang="zh-CN" altLang="en-US" sz="2400" dirty="0" smtClean="0">
                <a:latin typeface="Arial" panose="020B0604020202020204" pitchFamily="34" charset="0"/>
                <a:cs typeface="Arial" panose="020B0604020202020204" pitchFamily="34" charset="0"/>
              </a:rPr>
              <a:t>的</a:t>
            </a:r>
            <a:r>
              <a:rPr lang="en-US" altLang="zh-CN" sz="2400" dirty="0" err="1" smtClean="0">
                <a:latin typeface="Arial" panose="020B0604020202020204" pitchFamily="34" charset="0"/>
                <a:cs typeface="Arial" panose="020B0604020202020204" pitchFamily="34" charset="0"/>
              </a:rPr>
              <a:t>prefetchers</a:t>
            </a:r>
            <a:endParaRPr lang="en-US" altLang="zh-CN" sz="2400" dirty="0" smtClean="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开发新</a:t>
            </a:r>
            <a:r>
              <a:rPr lang="zh-CN" altLang="en-US" sz="2400" dirty="0" smtClean="0">
                <a:latin typeface="Arial" panose="020B0604020202020204" pitchFamily="34" charset="0"/>
                <a:cs typeface="Arial" panose="020B0604020202020204" pitchFamily="34" charset="0"/>
              </a:rPr>
              <a:t>的</a:t>
            </a:r>
            <a:r>
              <a:rPr lang="en-US" altLang="zh-CN" sz="2400" dirty="0" err="1" smtClean="0">
                <a:latin typeface="Arial" panose="020B0604020202020204" pitchFamily="34" charset="0"/>
                <a:cs typeface="Arial" panose="020B0604020202020204" pitchFamily="34" charset="0"/>
              </a:rPr>
              <a:t>prefetchers</a:t>
            </a:r>
            <a:r>
              <a:rPr lang="zh-CN" altLang="en-US" sz="2400" dirty="0" smtClean="0">
                <a:latin typeface="Arial" panose="020B0604020202020204" pitchFamily="34" charset="0"/>
                <a:cs typeface="Arial" panose="020B0604020202020204" pitchFamily="34" charset="0"/>
              </a:rPr>
              <a:t>技术</a:t>
            </a:r>
            <a:endParaRPr lang="en-US" altLang="zh-CN" sz="2400" dirty="0" smtClean="0">
              <a:latin typeface="Arial" panose="020B0604020202020204" pitchFamily="34" charset="0"/>
              <a:cs typeface="Arial" panose="020B0604020202020204" pitchFamily="34" charset="0"/>
            </a:endParaRPr>
          </a:p>
          <a:p>
            <a:endParaRPr lang="en-US" altLang="zh-CN" sz="2400" b="1" dirty="0">
              <a:latin typeface="Arial" panose="020B0604020202020204" pitchFamily="34" charset="0"/>
              <a:cs typeface="Arial" panose="020B0604020202020204" pitchFamily="34" charset="0"/>
            </a:endParaRPr>
          </a:p>
          <a:p>
            <a:r>
              <a:rPr lang="en-US" altLang="zh-CN" sz="2400" b="1" dirty="0" smtClean="0">
                <a:solidFill>
                  <a:schemeClr val="bg1">
                    <a:lumMod val="85000"/>
                  </a:schemeClr>
                </a:solidFill>
                <a:latin typeface="Arial" panose="020B0604020202020204" pitchFamily="34" charset="0"/>
                <a:cs typeface="Arial" panose="020B0604020202020204" pitchFamily="34" charset="0"/>
              </a:rPr>
              <a:t>Problems needed to be answered:</a:t>
            </a:r>
          </a:p>
          <a:p>
            <a:r>
              <a:rPr lang="en-US" altLang="zh-CN" sz="2400" b="1" dirty="0" smtClean="0">
                <a:solidFill>
                  <a:schemeClr val="bg1">
                    <a:lumMod val="85000"/>
                  </a:schemeClr>
                </a:solidFill>
                <a:latin typeface="Arial" panose="020B0604020202020204" pitchFamily="34" charset="0"/>
                <a:cs typeface="Arial" panose="020B0604020202020204" pitchFamily="34" charset="0"/>
              </a:rPr>
              <a:t>	</a:t>
            </a:r>
            <a:r>
              <a:rPr lang="zh-CN" altLang="en-US" sz="2400" dirty="0">
                <a:solidFill>
                  <a:schemeClr val="bg1">
                    <a:lumMod val="85000"/>
                  </a:schemeClr>
                </a:solidFill>
                <a:latin typeface="Arial" panose="020B0604020202020204" pitchFamily="34" charset="0"/>
                <a:cs typeface="Arial" panose="020B0604020202020204" pitchFamily="34" charset="0"/>
              </a:rPr>
              <a:t>特定的预取器可以处理百分之几的应用程序缓存未命中</a:t>
            </a:r>
            <a:r>
              <a:rPr lang="zh-CN" altLang="en-US" sz="2400" dirty="0" smtClean="0">
                <a:solidFill>
                  <a:schemeClr val="bg1">
                    <a:lumMod val="85000"/>
                  </a:schemeClr>
                </a:solidFill>
                <a:latin typeface="Arial" panose="020B0604020202020204" pitchFamily="34" charset="0"/>
                <a:cs typeface="Arial" panose="020B0604020202020204" pitchFamily="34" charset="0"/>
              </a:rPr>
              <a:t>？</a:t>
            </a:r>
            <a:endParaRPr lang="en-US" altLang="zh-CN" sz="2400" dirty="0" smtClean="0">
              <a:solidFill>
                <a:schemeClr val="bg1">
                  <a:lumMod val="85000"/>
                </a:schemeClr>
              </a:solidFill>
              <a:latin typeface="Arial" panose="020B0604020202020204" pitchFamily="34" charset="0"/>
              <a:cs typeface="Arial" panose="020B0604020202020204" pitchFamily="34" charset="0"/>
            </a:endParaRPr>
          </a:p>
          <a:p>
            <a:r>
              <a:rPr lang="en-US" altLang="zh-CN" sz="2400" dirty="0">
                <a:solidFill>
                  <a:schemeClr val="bg1">
                    <a:lumMod val="85000"/>
                  </a:schemeClr>
                </a:solidFill>
                <a:latin typeface="Arial" panose="020B0604020202020204" pitchFamily="34" charset="0"/>
                <a:cs typeface="Arial" panose="020B0604020202020204" pitchFamily="34" charset="0"/>
              </a:rPr>
              <a:t>	</a:t>
            </a:r>
            <a:r>
              <a:rPr lang="zh-CN" altLang="en-US" sz="2400" dirty="0">
                <a:solidFill>
                  <a:schemeClr val="bg1">
                    <a:lumMod val="85000"/>
                  </a:schemeClr>
                </a:solidFill>
                <a:latin typeface="Arial" panose="020B0604020202020204" pitchFamily="34" charset="0"/>
                <a:cs typeface="Arial" panose="020B0604020202020204" pitchFamily="34" charset="0"/>
              </a:rPr>
              <a:t>给定的预取器可以提供的应用程序覆盖范围和性能改进的上限是多少</a:t>
            </a:r>
            <a:r>
              <a:rPr lang="zh-CN" altLang="en-US" sz="2400" dirty="0" smtClean="0">
                <a:solidFill>
                  <a:schemeClr val="bg1">
                    <a:lumMod val="85000"/>
                  </a:schemeClr>
                </a:solidFill>
                <a:latin typeface="Arial" panose="020B0604020202020204" pitchFamily="34" charset="0"/>
                <a:cs typeface="Arial" panose="020B0604020202020204" pitchFamily="34" charset="0"/>
              </a:rPr>
              <a:t>？</a:t>
            </a:r>
            <a:endParaRPr lang="en-US" altLang="zh-CN" sz="2400" dirty="0" smtClean="0">
              <a:solidFill>
                <a:schemeClr val="bg1">
                  <a:lumMod val="85000"/>
                </a:schemeClr>
              </a:solidFill>
              <a:latin typeface="Arial" panose="020B0604020202020204" pitchFamily="34" charset="0"/>
              <a:cs typeface="Arial" panose="020B0604020202020204" pitchFamily="34" charset="0"/>
            </a:endParaRPr>
          </a:p>
          <a:p>
            <a:r>
              <a:rPr lang="en-US" altLang="zh-CN" sz="2400" dirty="0">
                <a:solidFill>
                  <a:schemeClr val="bg1">
                    <a:lumMod val="85000"/>
                  </a:schemeClr>
                </a:solidFill>
                <a:latin typeface="Arial" panose="020B0604020202020204" pitchFamily="34" charset="0"/>
                <a:cs typeface="Arial" panose="020B0604020202020204" pitchFamily="34" charset="0"/>
              </a:rPr>
              <a:t>	</a:t>
            </a:r>
            <a:r>
              <a:rPr lang="zh-CN" altLang="en-US" sz="2400" dirty="0">
                <a:solidFill>
                  <a:schemeClr val="bg1">
                    <a:lumMod val="85000"/>
                  </a:schemeClr>
                </a:solidFill>
                <a:latin typeface="Arial" panose="020B0604020202020204" pitchFamily="34" charset="0"/>
                <a:cs typeface="Arial" panose="020B0604020202020204" pitchFamily="34" charset="0"/>
              </a:rPr>
              <a:t>预取某种内存访问</a:t>
            </a:r>
            <a:r>
              <a:rPr lang="zh-CN" altLang="en-US" sz="2400" dirty="0" smtClean="0">
                <a:solidFill>
                  <a:schemeClr val="bg1">
                    <a:lumMod val="85000"/>
                  </a:schemeClr>
                </a:solidFill>
                <a:latin typeface="Arial" panose="020B0604020202020204" pitchFamily="34" charset="0"/>
                <a:cs typeface="Arial" panose="020B0604020202020204" pitchFamily="34" charset="0"/>
              </a:rPr>
              <a:t>模式需要</a:t>
            </a:r>
            <a:r>
              <a:rPr lang="zh-CN" altLang="en-US" sz="2400" dirty="0">
                <a:solidFill>
                  <a:schemeClr val="bg1">
                    <a:lumMod val="85000"/>
                  </a:schemeClr>
                </a:solidFill>
                <a:latin typeface="Arial" panose="020B0604020202020204" pitchFamily="34" charset="0"/>
                <a:cs typeface="Arial" panose="020B0604020202020204" pitchFamily="34" charset="0"/>
              </a:rPr>
              <a:t>什么类型的预取器功能</a:t>
            </a:r>
            <a:r>
              <a:rPr lang="zh-CN" altLang="en-US" sz="2400" dirty="0" smtClean="0">
                <a:solidFill>
                  <a:schemeClr val="bg1">
                    <a:lumMod val="85000"/>
                  </a:schemeClr>
                </a:solidFill>
                <a:latin typeface="Arial" panose="020B0604020202020204" pitchFamily="34" charset="0"/>
                <a:cs typeface="Arial" panose="020B0604020202020204" pitchFamily="34" charset="0"/>
              </a:rPr>
              <a:t>？</a:t>
            </a:r>
            <a:endParaRPr lang="en-US" altLang="zh-CN" sz="2400" dirty="0" smtClean="0">
              <a:solidFill>
                <a:schemeClr val="bg1">
                  <a:lumMod val="85000"/>
                </a:schemeClr>
              </a:solidFill>
              <a:latin typeface="Arial" panose="020B0604020202020204" pitchFamily="34" charset="0"/>
              <a:cs typeface="Arial" panose="020B0604020202020204" pitchFamily="34" charset="0"/>
            </a:endParaRPr>
          </a:p>
          <a:p>
            <a:r>
              <a:rPr lang="en-US" altLang="zh-CN" sz="2400" dirty="0">
                <a:solidFill>
                  <a:schemeClr val="bg1">
                    <a:lumMod val="85000"/>
                  </a:schemeClr>
                </a:solidFill>
                <a:latin typeface="Arial" panose="020B0604020202020204" pitchFamily="34" charset="0"/>
                <a:cs typeface="Arial" panose="020B0604020202020204" pitchFamily="34" charset="0"/>
              </a:rPr>
              <a:t>	</a:t>
            </a:r>
            <a:r>
              <a:rPr lang="zh-CN" altLang="en-US" sz="2400" dirty="0">
                <a:solidFill>
                  <a:schemeClr val="bg1">
                    <a:lumMod val="85000"/>
                  </a:schemeClr>
                </a:solidFill>
                <a:latin typeface="Arial" panose="020B0604020202020204" pitchFamily="34" charset="0"/>
                <a:cs typeface="Arial" panose="020B0604020202020204" pitchFamily="34" charset="0"/>
              </a:rPr>
              <a:t>对于给定的缓存未命中，预取器有多少机会可以提前运行并</a:t>
            </a:r>
            <a:r>
              <a:rPr lang="zh-CN" altLang="en-US" sz="2400" dirty="0" smtClean="0">
                <a:solidFill>
                  <a:schemeClr val="bg1">
                    <a:lumMod val="85000"/>
                  </a:schemeClr>
                </a:solidFill>
                <a:latin typeface="Arial" panose="020B0604020202020204" pitchFamily="34" charset="0"/>
                <a:cs typeface="Arial" panose="020B0604020202020204" pitchFamily="34" charset="0"/>
              </a:rPr>
              <a:t>及时预</a:t>
            </a:r>
            <a:r>
              <a:rPr lang="zh-CN" altLang="en-US" sz="2400" dirty="0">
                <a:solidFill>
                  <a:schemeClr val="bg1">
                    <a:lumMod val="85000"/>
                  </a:schemeClr>
                </a:solidFill>
                <a:latin typeface="Arial" panose="020B0604020202020204" pitchFamily="34" charset="0"/>
                <a:cs typeface="Arial" panose="020B0604020202020204" pitchFamily="34" charset="0"/>
              </a:rPr>
              <a:t>取？</a:t>
            </a:r>
            <a:endParaRPr lang="zh-CN" altLang="en-US" sz="2400"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4045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ppt学术版-实用版-等线版</Template>
  <TotalTime>394</TotalTime>
  <Words>878</Words>
  <Application>Microsoft Office PowerPoint</Application>
  <PresentationFormat>宽屏</PresentationFormat>
  <Paragraphs>120</Paragraphs>
  <Slides>26</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微软雅黑</vt:lpstr>
      <vt:lpstr>Arial</vt:lpstr>
      <vt:lpstr>Calibri</vt:lpstr>
      <vt:lpstr>Wingdings</vt:lpstr>
      <vt:lpstr>2016-VI主题-蓝</vt:lpstr>
      <vt:lpstr>Classifying Memory Access Patterns for Prefetching </vt:lpstr>
      <vt:lpstr>Abstract</vt:lpstr>
      <vt:lpstr>Von Neumann Architecture</vt:lpstr>
      <vt:lpstr>Memory Wall in Von Neumann Architecture</vt:lpstr>
      <vt:lpstr>Latency Reduction, Tolerance and Hiding</vt:lpstr>
      <vt:lpstr>存储器金字塔结构</vt:lpstr>
      <vt:lpstr>现代计算机结构与cache miss</vt:lpstr>
      <vt:lpstr>研究现状</vt:lpstr>
      <vt:lpstr>Target</vt:lpstr>
      <vt:lpstr>Prefetcher评价标准</vt:lpstr>
      <vt:lpstr>访存分类</vt:lpstr>
      <vt:lpstr>数据流提取方法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预取内核分类</vt:lpstr>
      <vt:lpstr>预取内核复杂度</vt:lpstr>
      <vt:lpstr>预取内核的及时性</vt:lpstr>
      <vt:lpstr>预取器设计</vt:lpstr>
      <vt:lpstr>Evaluation</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汪宗武</dc:creator>
  <cp:lastModifiedBy>汪宗武</cp:lastModifiedBy>
  <cp:revision>83</cp:revision>
  <dcterms:created xsi:type="dcterms:W3CDTF">2020-12-20T16:34:59Z</dcterms:created>
  <dcterms:modified xsi:type="dcterms:W3CDTF">2021-01-05T18:01:37Z</dcterms:modified>
</cp:coreProperties>
</file>